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44"/>
  </p:notesMasterIdLst>
  <p:sldIdLst>
    <p:sldId id="256" r:id="rId2"/>
    <p:sldId id="258" r:id="rId3"/>
    <p:sldId id="305" r:id="rId4"/>
    <p:sldId id="308" r:id="rId5"/>
    <p:sldId id="309" r:id="rId6"/>
    <p:sldId id="310" r:id="rId7"/>
    <p:sldId id="311" r:id="rId8"/>
    <p:sldId id="294" r:id="rId9"/>
    <p:sldId id="312" r:id="rId10"/>
    <p:sldId id="313" r:id="rId11"/>
    <p:sldId id="314" r:id="rId12"/>
    <p:sldId id="315" r:id="rId13"/>
    <p:sldId id="316" r:id="rId14"/>
    <p:sldId id="317" r:id="rId15"/>
    <p:sldId id="318" r:id="rId16"/>
    <p:sldId id="319" r:id="rId17"/>
    <p:sldId id="307" r:id="rId18"/>
    <p:sldId id="320" r:id="rId19"/>
    <p:sldId id="321" r:id="rId20"/>
    <p:sldId id="322" r:id="rId21"/>
    <p:sldId id="323" r:id="rId22"/>
    <p:sldId id="324" r:id="rId23"/>
    <p:sldId id="325" r:id="rId24"/>
    <p:sldId id="274" r:id="rId25"/>
    <p:sldId id="284" r:id="rId26"/>
    <p:sldId id="326" r:id="rId27"/>
    <p:sldId id="285" r:id="rId28"/>
    <p:sldId id="275" r:id="rId29"/>
    <p:sldId id="288" r:id="rId30"/>
    <p:sldId id="327" r:id="rId31"/>
    <p:sldId id="290" r:id="rId32"/>
    <p:sldId id="328" r:id="rId33"/>
    <p:sldId id="336" r:id="rId34"/>
    <p:sldId id="337" r:id="rId35"/>
    <p:sldId id="338" r:id="rId36"/>
    <p:sldId id="276" r:id="rId37"/>
    <p:sldId id="339" r:id="rId38"/>
    <p:sldId id="277" r:id="rId39"/>
    <p:sldId id="279" r:id="rId40"/>
    <p:sldId id="280" r:id="rId41"/>
    <p:sldId id="281" r:id="rId42"/>
    <p:sldId id="282" r:id="rId43"/>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78870" autoAdjust="0"/>
  </p:normalViewPr>
  <p:slideViewPr>
    <p:cSldViewPr>
      <p:cViewPr varScale="1">
        <p:scale>
          <a:sx n="90" d="100"/>
          <a:sy n="90" d="100"/>
        </p:scale>
        <p:origin x="222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3309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238320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44806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2448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97263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969961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40763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Robin to Chime in on sanitizing emails of personal details.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77381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50854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627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14262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5500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569219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82037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5 U.S.C 552(b)(5).</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a:t>
            </a:r>
            <a:r>
              <a:rPr lang="en-US" sz="1200" b="0" i="1" u="none" strike="noStrike" cap="none" dirty="0">
                <a:solidFill>
                  <a:schemeClr val="dk1"/>
                </a:solidFill>
                <a:latin typeface="Arial"/>
                <a:ea typeface="Arial"/>
                <a:cs typeface="Arial"/>
                <a:sym typeface="Arial"/>
              </a:rPr>
              <a:t>NLRB v. Sears</a:t>
            </a:r>
            <a:r>
              <a:rPr lang="en-US" sz="1200" b="0" i="0" u="none" strike="noStrike" cap="none" dirty="0">
                <a:solidFill>
                  <a:schemeClr val="dk1"/>
                </a:solidFill>
                <a:latin typeface="Arial"/>
                <a:ea typeface="Arial"/>
                <a:cs typeface="Arial"/>
                <a:sym typeface="Arial"/>
              </a:rPr>
              <a:t>, 421 U.S. 132, 149 (1975)).  But there is no difference between qualified and absolute privilege (so there is no showing of “need”).  </a:t>
            </a:r>
            <a:r>
              <a:rPr lang="en-US" sz="1200" b="0" i="1" u="none" strike="noStrike" cap="none" dirty="0">
                <a:solidFill>
                  <a:schemeClr val="dk1"/>
                </a:solidFill>
                <a:latin typeface="Arial"/>
                <a:ea typeface="Arial"/>
                <a:cs typeface="Arial"/>
                <a:sym typeface="Arial"/>
              </a:rPr>
              <a:t>Id</a:t>
            </a:r>
            <a:r>
              <a:rPr lang="en-US" sz="1200" b="0" i="0" u="none" strike="noStrike" cap="none" dirty="0">
                <a:solidFill>
                  <a:schemeClr val="dk1"/>
                </a:solidFill>
                <a:latin typeface="Arial"/>
                <a:ea typeface="Arial"/>
                <a:cs typeface="Arial"/>
                <a:sym typeface="Arial"/>
              </a:rPr>
              <a:t>. At 149.</a:t>
            </a: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Background—NLRB Regional</a:t>
            </a:r>
            <a:r>
              <a:rPr lang="en-US" sz="1200" b="0" i="0" u="none" strike="noStrike" cap="none" baseline="0" dirty="0">
                <a:solidFill>
                  <a:schemeClr val="dk1"/>
                </a:solidFill>
                <a:latin typeface="Arial"/>
                <a:ea typeface="Arial"/>
                <a:cs typeface="Arial"/>
                <a:sym typeface="Arial"/>
              </a:rPr>
              <a:t> Directors can seek advice from the own GC asking whether or not to file a complaint with the Labor Relations Board.  GC responds with an “Advice Memorandum.”  Sears sought 5 years worth of these Memoranda.  </a:t>
            </a: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1" u="none" strike="noStrike" cap="none" dirty="0">
                <a:solidFill>
                  <a:schemeClr val="dk1"/>
                </a:solidFill>
                <a:latin typeface="Arial"/>
                <a:ea typeface="Arial"/>
                <a:cs typeface="Arial"/>
                <a:sym typeface="Arial"/>
              </a:rPr>
              <a:t>See</a:t>
            </a:r>
            <a:r>
              <a:rPr lang="en-US" sz="1200" b="0" i="0" u="none" strike="noStrike" cap="none" dirty="0">
                <a:solidFill>
                  <a:schemeClr val="dk1"/>
                </a:solidFill>
                <a:latin typeface="Arial"/>
                <a:ea typeface="Arial"/>
                <a:cs typeface="Arial"/>
                <a:sym typeface="Arial"/>
              </a:rPr>
              <a:t>, </a:t>
            </a:r>
            <a:r>
              <a:rPr lang="en-US" sz="1200" b="0" i="1" u="none" strike="noStrike" cap="none" dirty="0">
                <a:solidFill>
                  <a:schemeClr val="dk1"/>
                </a:solidFill>
                <a:latin typeface="Arial"/>
                <a:ea typeface="Arial"/>
                <a:cs typeface="Arial"/>
                <a:sym typeface="Arial"/>
              </a:rPr>
              <a:t>United States v. Weber Aircraft Corp</a:t>
            </a:r>
            <a:r>
              <a:rPr lang="en-US" sz="1200" b="0" i="0" u="none" strike="noStrike" cap="none" dirty="0">
                <a:solidFill>
                  <a:schemeClr val="dk1"/>
                </a:solidFill>
                <a:latin typeface="Arial"/>
                <a:ea typeface="Arial"/>
                <a:cs typeface="Arial"/>
                <a:sym typeface="Arial"/>
              </a:rPr>
              <a:t>., 104 S. Ct. 1488, 1492-94 (1984); </a:t>
            </a:r>
            <a:r>
              <a:rPr lang="en-US" sz="1200" b="0" i="1" u="none" strike="noStrike" cap="none" dirty="0">
                <a:solidFill>
                  <a:schemeClr val="dk1"/>
                </a:solidFill>
                <a:latin typeface="Arial"/>
                <a:ea typeface="Arial"/>
                <a:cs typeface="Arial"/>
                <a:sym typeface="Arial"/>
              </a:rPr>
              <a:t>FTC v. Grolier Inc</a:t>
            </a:r>
            <a:r>
              <a:rPr lang="en-US" sz="1200" b="0" i="0" u="none" strike="noStrike" cap="none" dirty="0">
                <a:solidFill>
                  <a:schemeClr val="dk1"/>
                </a:solidFill>
                <a:latin typeface="Arial"/>
                <a:ea typeface="Arial"/>
                <a:cs typeface="Arial"/>
                <a:sym typeface="Arial"/>
              </a:rPr>
              <a:t>., 462 U.S. 19, 26-28 (1983).</a:t>
            </a: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Weber:  Air Force aircraft failed, the pilot</a:t>
            </a:r>
            <a:r>
              <a:rPr lang="en-US" sz="1200" b="0" i="0" u="none" strike="noStrike" cap="none" baseline="0" dirty="0">
                <a:solidFill>
                  <a:schemeClr val="dk1"/>
                </a:solidFill>
                <a:latin typeface="Arial"/>
                <a:ea typeface="Arial"/>
                <a:cs typeface="Arial"/>
                <a:sym typeface="Arial"/>
              </a:rPr>
              <a:t> was injured, and the pilot sued for damages to the maker of the aircraft (Weber).  Weber sought discovery, which was privileged under the “Machin” privilege protecting confidential statements made to air crash safety investigators.  Filed a FOIA, Supreme Court eventually said if it is (1) inter-or-intra agency, and would not ordinarily be available in civil discovery, Exemption 5 applies.</a:t>
            </a:r>
          </a:p>
          <a:p>
            <a:pPr marL="0" marR="0" lvl="0" indent="0" algn="l" rtl="0">
              <a:spcBef>
                <a:spcPts val="0"/>
              </a:spcBef>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FTC v. Grolier—FTC was going to seek enforcement against Grolier.  And during litigation, Grolier submitted discovery requests.  Rather than comply with the discovery, the FTC dismissed its action with prejudice.  Grolier then filed a FOIA request seeking the communications that the FTC had prepared for litigation, arguing AWP no longer applied since there was no longer any prospective litigation.  SC held that the exemptions is a categorical rule, and does not expire with the loss of prospective litigation.</a:t>
            </a:r>
          </a:p>
          <a:p>
            <a:pPr marL="0" marR="0" lvl="0" indent="0" algn="l" rtl="0">
              <a:spcBef>
                <a:spcPts val="0"/>
              </a:spcBef>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a:t>
            </a:r>
            <a:r>
              <a:rPr lang="en-US" sz="1200" b="0" i="1" u="none" strike="noStrike" cap="none" dirty="0">
                <a:solidFill>
                  <a:schemeClr val="dk1"/>
                </a:solidFill>
                <a:latin typeface="Arial"/>
                <a:ea typeface="Arial"/>
                <a:cs typeface="Arial"/>
                <a:sym typeface="Arial"/>
              </a:rPr>
              <a:t>NLRB v. Sears</a:t>
            </a:r>
            <a:r>
              <a:rPr lang="en-US" sz="1200" b="0" i="0" u="none" strike="noStrike" cap="none" dirty="0">
                <a:solidFill>
                  <a:schemeClr val="dk1"/>
                </a:solidFill>
                <a:latin typeface="Arial"/>
                <a:ea typeface="Arial"/>
                <a:cs typeface="Arial"/>
                <a:sym typeface="Arial"/>
              </a:rPr>
              <a:t>, 421 U.S. 132, 149 (1975)).  But there is no difference between qualified and absolute privilege (so there is no showing of “need”).  </a:t>
            </a:r>
            <a:r>
              <a:rPr lang="en-US" sz="1200" b="0" i="1" u="none" strike="noStrike" cap="none" dirty="0">
                <a:solidFill>
                  <a:schemeClr val="dk1"/>
                </a:solidFill>
                <a:latin typeface="Arial"/>
                <a:ea typeface="Arial"/>
                <a:cs typeface="Arial"/>
                <a:sym typeface="Arial"/>
              </a:rPr>
              <a:t>Id</a:t>
            </a:r>
            <a:r>
              <a:rPr lang="en-US" sz="1200" b="0" i="0" u="none" strike="noStrike" cap="none" dirty="0">
                <a:solidFill>
                  <a:schemeClr val="dk1"/>
                </a:solidFill>
                <a:latin typeface="Arial"/>
                <a:ea typeface="Arial"/>
                <a:cs typeface="Arial"/>
                <a:sym typeface="Arial"/>
              </a:rPr>
              <a:t>. At 149.</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0" i="1" u="none" strike="noStrike" cap="none" dirty="0">
                <a:solidFill>
                  <a:schemeClr val="dk1"/>
                </a:solidFill>
                <a:latin typeface="Arial"/>
                <a:ea typeface="Arial"/>
                <a:cs typeface="Arial"/>
                <a:sym typeface="Arial"/>
              </a:rPr>
              <a:t>Dep’t of the Interior v. Klamath Water Users Protective </a:t>
            </a:r>
            <a:r>
              <a:rPr lang="en-US" sz="1200" b="0" i="1" u="none" strike="noStrike" cap="none" dirty="0" err="1">
                <a:solidFill>
                  <a:schemeClr val="dk1"/>
                </a:solidFill>
                <a:latin typeface="Arial"/>
                <a:ea typeface="Arial"/>
                <a:cs typeface="Arial"/>
                <a:sym typeface="Arial"/>
              </a:rPr>
              <a:t>Ass’n</a:t>
            </a:r>
            <a:r>
              <a:rPr lang="en-US" sz="1200" b="0" i="0" u="none" strike="noStrike" cap="none" dirty="0">
                <a:solidFill>
                  <a:schemeClr val="dk1"/>
                </a:solidFill>
                <a:latin typeface="Arial"/>
                <a:ea typeface="Arial"/>
                <a:cs typeface="Arial"/>
                <a:sym typeface="Arial"/>
              </a:rPr>
              <a:t>, 532 U.S. 1, 11 (2001).  Klamath tribes had MOU with agencies in multiple actions regarding</a:t>
            </a:r>
            <a:r>
              <a:rPr lang="en-US" sz="1200" b="0" i="0" u="none" strike="noStrike" cap="none" baseline="0" dirty="0">
                <a:solidFill>
                  <a:schemeClr val="dk1"/>
                </a:solidFill>
                <a:latin typeface="Arial"/>
                <a:ea typeface="Arial"/>
                <a:cs typeface="Arial"/>
                <a:sym typeface="Arial"/>
              </a:rPr>
              <a:t> water conservation, advancing their own water-use interests.  Klamath water users (a non-profit adverse to the Tribes) sought the communications.  Because Tribes have direct interest in outcome of negotiations, they could not be “inter” or “intra” agency privileged communications under consultant </a:t>
            </a:r>
            <a:r>
              <a:rPr lang="en-US" sz="1200" b="0" i="0" u="none" strike="noStrike" cap="none" baseline="0" dirty="0" err="1">
                <a:solidFill>
                  <a:schemeClr val="dk1"/>
                </a:solidFill>
                <a:latin typeface="Arial"/>
                <a:ea typeface="Arial"/>
                <a:cs typeface="Arial"/>
                <a:sym typeface="Arial"/>
              </a:rPr>
              <a:t>correllary</a:t>
            </a:r>
            <a:r>
              <a:rPr lang="en-US" sz="1200" b="0" i="0" u="none" strike="noStrike" cap="none" baseline="0" dirty="0">
                <a:solidFill>
                  <a:schemeClr val="dk1"/>
                </a:solidFill>
                <a:latin typeface="Arial"/>
                <a:ea typeface="Arial"/>
                <a:cs typeface="Arial"/>
                <a:sym typeface="Arial"/>
              </a:rPr>
              <a:t> doctrine.  </a:t>
            </a: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0" i="1" u="none" strike="noStrike" cap="none" dirty="0" err="1">
                <a:solidFill>
                  <a:schemeClr val="dk1"/>
                </a:solidFill>
                <a:latin typeface="Arial"/>
                <a:ea typeface="Arial"/>
                <a:cs typeface="Arial"/>
                <a:sym typeface="Arial"/>
              </a:rPr>
              <a:t>Hunton</a:t>
            </a:r>
            <a:r>
              <a:rPr lang="en-US" sz="1200" b="0" i="1" u="none" strike="noStrike" cap="none" dirty="0">
                <a:solidFill>
                  <a:schemeClr val="dk1"/>
                </a:solidFill>
                <a:latin typeface="Arial"/>
                <a:ea typeface="Arial"/>
                <a:cs typeface="Arial"/>
                <a:sym typeface="Arial"/>
              </a:rPr>
              <a:t> &amp; Williams v. DOJ</a:t>
            </a:r>
            <a:r>
              <a:rPr lang="en-US" sz="1200" b="0" i="0" u="none" strike="noStrike" cap="none" dirty="0">
                <a:solidFill>
                  <a:schemeClr val="dk1"/>
                </a:solidFill>
                <a:latin typeface="Arial"/>
                <a:ea typeface="Arial"/>
                <a:cs typeface="Arial"/>
                <a:sym typeface="Arial"/>
              </a:rPr>
              <a:t>, 590 F.3d 272, 288 (4th Cir. 2010)—RIM</a:t>
            </a:r>
            <a:r>
              <a:rPr lang="en-US" sz="1200" b="0" i="0" u="none" strike="noStrike" cap="none" baseline="0" dirty="0">
                <a:solidFill>
                  <a:schemeClr val="dk1"/>
                </a:solidFill>
                <a:latin typeface="Arial"/>
                <a:ea typeface="Arial"/>
                <a:cs typeface="Arial"/>
                <a:sym typeface="Arial"/>
              </a:rPr>
              <a:t> Patent Litigation with New Technology Products </a:t>
            </a:r>
            <a:r>
              <a:rPr lang="en-US" sz="1200" b="0" i="0" u="none" strike="noStrike" cap="none" baseline="0" dirty="0" err="1">
                <a:solidFill>
                  <a:schemeClr val="dk1"/>
                </a:solidFill>
                <a:latin typeface="Arial"/>
                <a:ea typeface="Arial"/>
                <a:cs typeface="Arial"/>
                <a:sym typeface="Arial"/>
              </a:rPr>
              <a:t>Inc</a:t>
            </a:r>
            <a:r>
              <a:rPr lang="en-US" sz="1200" b="0" i="0" u="none" strike="noStrike" cap="none" baseline="0" dirty="0">
                <a:solidFill>
                  <a:schemeClr val="dk1"/>
                </a:solidFill>
                <a:latin typeface="Arial"/>
                <a:ea typeface="Arial"/>
                <a:cs typeface="Arial"/>
                <a:sym typeface="Arial"/>
              </a:rPr>
              <a:t> (NTP—a client of </a:t>
            </a:r>
            <a:r>
              <a:rPr lang="en-US" sz="1200" b="0" i="0" u="none" strike="noStrike" cap="none" baseline="0" dirty="0" err="1">
                <a:solidFill>
                  <a:schemeClr val="dk1"/>
                </a:solidFill>
                <a:latin typeface="Arial"/>
                <a:ea typeface="Arial"/>
                <a:cs typeface="Arial"/>
                <a:sym typeface="Arial"/>
              </a:rPr>
              <a:t>Hunton</a:t>
            </a:r>
            <a:r>
              <a:rPr lang="en-US" sz="1200" b="0" i="0" u="none" strike="noStrike" cap="none" baseline="0" dirty="0">
                <a:solidFill>
                  <a:schemeClr val="dk1"/>
                </a:solidFill>
                <a:latin typeface="Arial"/>
                <a:ea typeface="Arial"/>
                <a:cs typeface="Arial"/>
                <a:sym typeface="Arial"/>
              </a:rPr>
              <a:t> &amp; Williams).  Argument was that RIM and Federal Government had mutual interest in opposing the BlackBerry injunction as Government was single largest user of Blackberry devices.</a:t>
            </a: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Contractors:  </a:t>
            </a:r>
            <a:r>
              <a:rPr lang="en-US" sz="1200" b="0" i="1" u="none" strike="noStrike" cap="none" dirty="0">
                <a:solidFill>
                  <a:schemeClr val="dk1"/>
                </a:solidFill>
                <a:latin typeface="Arial"/>
                <a:ea typeface="Arial"/>
                <a:cs typeface="Arial"/>
                <a:sym typeface="Arial"/>
              </a:rPr>
              <a:t>Badhwar v. U.S. Dep't of the Air Force</a:t>
            </a:r>
            <a:r>
              <a:rPr lang="en-US" sz="1200" b="0" i="0" u="none" strike="noStrike" cap="none" dirty="0">
                <a:solidFill>
                  <a:schemeClr val="dk1"/>
                </a:solidFill>
                <a:latin typeface="Arial"/>
                <a:ea typeface="Arial"/>
                <a:cs typeface="Arial"/>
                <a:sym typeface="Arial"/>
              </a:rPr>
              <a:t>, 829 F.2d 182, 184-85 (D.C. Cir. 1987).  3 reporters wanted to see the safety reports for the Air Force.  Findings,</a:t>
            </a:r>
            <a:r>
              <a:rPr lang="en-US" sz="1200" b="0" i="0" u="none" strike="noStrike" cap="none" baseline="0" dirty="0">
                <a:solidFill>
                  <a:schemeClr val="dk1"/>
                </a:solidFill>
                <a:latin typeface="Arial"/>
                <a:ea typeface="Arial"/>
                <a:cs typeface="Arial"/>
                <a:sym typeface="Arial"/>
              </a:rPr>
              <a:t> conclusions, and recommendations in safety reports for accident investigation program sought by columnists.  Agency’s required to go back, line by line, and identify who each set of facts came from, whether contractual or third party.  Also need to look to who it was disclosed to.  </a:t>
            </a:r>
            <a:r>
              <a:rPr lang="en-US" sz="1200" b="1" i="0" u="none" strike="noStrike" cap="none" baseline="0" dirty="0">
                <a:solidFill>
                  <a:schemeClr val="dk1"/>
                </a:solidFill>
                <a:latin typeface="Arial"/>
                <a:ea typeface="Arial"/>
                <a:cs typeface="Arial"/>
                <a:sym typeface="Arial"/>
              </a:rPr>
              <a:t>Reference Judicial Watch litigation</a:t>
            </a:r>
            <a:r>
              <a:rPr lang="en-US" sz="1200" b="0" i="0" u="none" strike="noStrike" cap="none" baseline="0" dirty="0">
                <a:solidFill>
                  <a:schemeClr val="dk1"/>
                </a:solidFill>
                <a:latin typeface="Arial"/>
                <a:ea typeface="Arial"/>
                <a:cs typeface="Arial"/>
                <a:sym typeface="Arial"/>
              </a:rPr>
              <a:t>.  Not a categorical inquiry.</a:t>
            </a: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Peer Review:  </a:t>
            </a:r>
            <a:r>
              <a:rPr lang="da-DK" i="1" dirty="0"/>
              <a:t>Formaldehyde Inst. v. HHS</a:t>
            </a:r>
            <a:r>
              <a:rPr lang="da-DK" dirty="0"/>
              <a:t>, 889 F.2d 1118, 1123 (D.C. Cir. 1989).  Also see Judicial</a:t>
            </a:r>
            <a:r>
              <a:rPr lang="da-DK" baseline="0" dirty="0"/>
              <a:t> Watch v. DOC—we litigated last year.  Review letter between American Journal of Epidemiology and CDC on article drafted by CDC for possible publication.  Review commentary is included, as is peer review, for scholarly articles published by agency.  Directly relied on in Judicial Watch.  </a:t>
            </a:r>
            <a:r>
              <a:rPr lang="da-DK" b="1" baseline="0" dirty="0"/>
              <a:t>DISCUSS WAIVER OF PRIVILEGE versus AKR Tyonek FOIA with PR Score Sheets for facilities vying for custody of a cetacean, and the resulting inadvertent disclosure</a:t>
            </a:r>
            <a:r>
              <a:rPr lang="da-DK" baseline="0" dirty="0"/>
              <a:t>.  </a:t>
            </a:r>
          </a:p>
          <a:p>
            <a:pPr marL="0" marR="0" lvl="0" indent="0" algn="l" rtl="0">
              <a:spcBef>
                <a:spcPts val="0"/>
              </a:spcBef>
              <a:buSzPct val="25000"/>
              <a:buNone/>
            </a:pPr>
            <a:endParaRPr lang="da-DK"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r>
              <a:rPr lang="da-DK" sz="1200" b="1" i="0" u="none" strike="noStrike" cap="none" baseline="0" dirty="0">
                <a:solidFill>
                  <a:schemeClr val="dk1"/>
                </a:solidFill>
                <a:latin typeface="Arial"/>
                <a:ea typeface="Arial"/>
                <a:cs typeface="Arial"/>
                <a:sym typeface="Arial"/>
              </a:rPr>
              <a:t>WAIVER OF PRIVILEGE</a:t>
            </a:r>
          </a:p>
          <a:p>
            <a:pPr marL="0" marR="0" lvl="0" indent="0" algn="l" rtl="0">
              <a:spcBef>
                <a:spcPts val="0"/>
              </a:spcBef>
              <a:buSzPct val="25000"/>
              <a:buNone/>
            </a:pPr>
            <a:endParaRPr lang="da-DK" sz="1200" b="1"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Consultant</a:t>
            </a:r>
            <a:r>
              <a:rPr lang="en-US" sz="1200" b="0" i="0" u="none" strike="noStrike" cap="none" baseline="0" dirty="0">
                <a:solidFill>
                  <a:schemeClr val="dk1"/>
                </a:solidFill>
                <a:latin typeface="Arial"/>
                <a:ea typeface="Arial"/>
                <a:cs typeface="Arial"/>
                <a:sym typeface="Arial"/>
              </a:rPr>
              <a:t> </a:t>
            </a:r>
            <a:r>
              <a:rPr lang="en-US" sz="1200" b="0" i="0" u="none" strike="noStrike" cap="none" baseline="0" dirty="0" err="1">
                <a:solidFill>
                  <a:schemeClr val="dk1"/>
                </a:solidFill>
                <a:latin typeface="Arial"/>
                <a:ea typeface="Arial"/>
                <a:cs typeface="Arial"/>
                <a:sym typeface="Arial"/>
              </a:rPr>
              <a:t>Correlary</a:t>
            </a:r>
            <a:r>
              <a:rPr lang="en-US" sz="1200" b="0" i="0" u="none" strike="noStrike" cap="none" baseline="0" dirty="0">
                <a:solidFill>
                  <a:schemeClr val="dk1"/>
                </a:solidFill>
                <a:latin typeface="Arial"/>
                <a:ea typeface="Arial"/>
                <a:cs typeface="Arial"/>
                <a:sym typeface="Arial"/>
              </a:rPr>
              <a:t>:  </a:t>
            </a:r>
            <a:r>
              <a:rPr lang="en-US" sz="1200" b="0" i="1" u="none" strike="noStrike" cap="none" dirty="0">
                <a:solidFill>
                  <a:schemeClr val="dk1"/>
                </a:solidFill>
                <a:latin typeface="Arial"/>
                <a:ea typeface="Arial"/>
                <a:cs typeface="Arial"/>
                <a:sym typeface="Arial"/>
              </a:rPr>
              <a:t>Dep’t of the Interior v. Klamath Water Users Protective </a:t>
            </a:r>
            <a:r>
              <a:rPr lang="en-US" sz="1200" b="0" i="1" u="none" strike="noStrike" cap="none" dirty="0" err="1">
                <a:solidFill>
                  <a:schemeClr val="dk1"/>
                </a:solidFill>
                <a:latin typeface="Arial"/>
                <a:ea typeface="Arial"/>
                <a:cs typeface="Arial"/>
                <a:sym typeface="Arial"/>
              </a:rPr>
              <a:t>Ass’n</a:t>
            </a:r>
            <a:r>
              <a:rPr lang="en-US" sz="1200" b="0" i="0" u="none" strike="noStrike" cap="none" dirty="0">
                <a:solidFill>
                  <a:schemeClr val="dk1"/>
                </a:solidFill>
                <a:latin typeface="Arial"/>
                <a:ea typeface="Arial"/>
                <a:cs typeface="Arial"/>
                <a:sym typeface="Arial"/>
              </a:rPr>
              <a:t>, 532 U.S. 1, 11 (2001)</a:t>
            </a: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dirty="0">
                <a:solidFill>
                  <a:schemeClr val="dk1"/>
                </a:solidFill>
                <a:latin typeface="Arial"/>
                <a:ea typeface="Arial"/>
                <a:cs typeface="Arial"/>
                <a:sym typeface="Arial"/>
              </a:rPr>
              <a:t>Common Interest:  </a:t>
            </a:r>
            <a:r>
              <a:rPr lang="en-US" sz="1200" b="0" i="1" u="none" strike="noStrike" cap="none" dirty="0" err="1">
                <a:solidFill>
                  <a:schemeClr val="dk1"/>
                </a:solidFill>
                <a:latin typeface="Arial"/>
                <a:ea typeface="Arial"/>
                <a:cs typeface="Arial"/>
                <a:sym typeface="Arial"/>
              </a:rPr>
              <a:t>Hunton</a:t>
            </a:r>
            <a:r>
              <a:rPr lang="en-US" sz="1200" b="0" i="1" u="none" strike="noStrike" cap="none" dirty="0">
                <a:solidFill>
                  <a:schemeClr val="dk1"/>
                </a:solidFill>
                <a:latin typeface="Arial"/>
                <a:ea typeface="Arial"/>
                <a:cs typeface="Arial"/>
                <a:sym typeface="Arial"/>
              </a:rPr>
              <a:t> &amp; Williams v. DOJ</a:t>
            </a:r>
            <a:r>
              <a:rPr lang="en-US" sz="1200" b="0" i="0" u="none" strike="noStrike" cap="none" dirty="0">
                <a:solidFill>
                  <a:schemeClr val="dk1"/>
                </a:solidFill>
                <a:latin typeface="Arial"/>
                <a:ea typeface="Arial"/>
                <a:cs typeface="Arial"/>
                <a:sym typeface="Arial"/>
              </a:rPr>
              <a:t>, 590 F.3d 272, 288 (4th Cir. 2010).</a:t>
            </a:r>
            <a:r>
              <a:rPr lang="en-US" sz="1200" dirty="0"/>
              <a:t>  New communication recognized (2010).  Relied on Klamath, although not directly mentioned in the Supreme Court Klamath Ruling.  DOJ had discussions</a:t>
            </a:r>
            <a:r>
              <a:rPr lang="en-US" sz="1200" baseline="0" dirty="0"/>
              <a:t> with party adverse to client of Plaintiff.  Injunction issued against RIM—maker of blackberry, to stop using </a:t>
            </a:r>
            <a:r>
              <a:rPr lang="en-US" sz="1200" baseline="0" dirty="0" err="1"/>
              <a:t>petented</a:t>
            </a:r>
            <a:r>
              <a:rPr lang="en-US" sz="1200" baseline="0" dirty="0"/>
              <a:t> tech.  RIM met with DOJ Director of Int. prop., indicating that the injunction would be adverse to </a:t>
            </a:r>
            <a:r>
              <a:rPr lang="en-US" sz="1200" baseline="0" dirty="0" err="1"/>
              <a:t>Govt</a:t>
            </a:r>
            <a:r>
              <a:rPr lang="en-US" sz="1200" baseline="0" dirty="0"/>
              <a:t> use of </a:t>
            </a:r>
            <a:r>
              <a:rPr lang="en-US" sz="1200" baseline="0" dirty="0" err="1"/>
              <a:t>blackberrys</a:t>
            </a:r>
            <a:r>
              <a:rPr lang="en-US" sz="1200" baseline="0" dirty="0"/>
              <a:t>.  NTP (patent holder who had gotten injunction) sought communications.  Common interest applies--</a:t>
            </a:r>
            <a:endParaRPr lang="en-US" sz="1200" dirty="0"/>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1" i="0" u="none" strike="noStrike" cap="none" dirty="0">
                <a:solidFill>
                  <a:schemeClr val="dk1"/>
                </a:solidFill>
                <a:latin typeface="Arial"/>
                <a:ea typeface="Arial"/>
                <a:cs typeface="Arial"/>
                <a:sym typeface="Arial"/>
              </a:rPr>
              <a:t>Settlement Privilege:  </a:t>
            </a:r>
            <a:r>
              <a:rPr lang="en-US" sz="1200" b="0" i="1" u="none" strike="noStrike" cap="none" dirty="0">
                <a:solidFill>
                  <a:schemeClr val="dk1"/>
                </a:solidFill>
                <a:latin typeface="Arial"/>
                <a:ea typeface="Arial"/>
                <a:cs typeface="Arial"/>
                <a:sym typeface="Arial"/>
              </a:rPr>
              <a:t>Goodyear Tire &amp; Rubber Co. v. Chiles Power Supply</a:t>
            </a:r>
            <a:r>
              <a:rPr lang="en-US" sz="1200" b="0" i="0" u="none" strike="noStrike" cap="none" dirty="0">
                <a:solidFill>
                  <a:schemeClr val="dk1"/>
                </a:solidFill>
                <a:latin typeface="Arial"/>
                <a:ea typeface="Arial"/>
                <a:cs typeface="Arial"/>
                <a:sym typeface="Arial"/>
              </a:rPr>
              <a:t>, Inc. 332 F.3d 976, 981 (6th Cir. 2003).  </a:t>
            </a:r>
            <a:r>
              <a:rPr lang="en-US" sz="1200" b="0" i="0" u="none" strike="noStrike" cap="none" dirty="0" err="1">
                <a:solidFill>
                  <a:schemeClr val="dk1"/>
                </a:solidFill>
                <a:latin typeface="Arial"/>
                <a:ea typeface="Arial"/>
                <a:cs typeface="Arial"/>
                <a:sym typeface="Arial"/>
              </a:rPr>
              <a:t>Heatway</a:t>
            </a:r>
            <a:r>
              <a:rPr lang="en-US" sz="1200" b="0" i="0" u="none" strike="noStrike" cap="none" dirty="0">
                <a:solidFill>
                  <a:schemeClr val="dk1"/>
                </a:solidFill>
                <a:latin typeface="Arial"/>
                <a:ea typeface="Arial"/>
                <a:cs typeface="Arial"/>
                <a:sym typeface="Arial"/>
              </a:rPr>
              <a:t> used Goodyear hoses to heat sidewalks in Vail Colorado with warmed water.  Some of the hoses failed, and caused</a:t>
            </a:r>
            <a:r>
              <a:rPr lang="en-US" sz="1200" b="0" i="0" u="none" strike="noStrike" cap="none" baseline="0" dirty="0">
                <a:solidFill>
                  <a:schemeClr val="dk1"/>
                </a:solidFill>
                <a:latin typeface="Arial"/>
                <a:ea typeface="Arial"/>
                <a:cs typeface="Arial"/>
                <a:sym typeface="Arial"/>
              </a:rPr>
              <a:t> damage.  The homeowners sought settlement docs between </a:t>
            </a:r>
            <a:r>
              <a:rPr lang="en-US" sz="1200" b="0" i="0" u="none" strike="noStrike" cap="none" baseline="0" dirty="0" err="1">
                <a:solidFill>
                  <a:schemeClr val="dk1"/>
                </a:solidFill>
                <a:latin typeface="Arial"/>
                <a:ea typeface="Arial"/>
                <a:cs typeface="Arial"/>
                <a:sym typeface="Arial"/>
              </a:rPr>
              <a:t>Heatway</a:t>
            </a:r>
            <a:r>
              <a:rPr lang="en-US" sz="1200" b="0" i="0" u="none" strike="noStrike" cap="none" baseline="0" dirty="0">
                <a:solidFill>
                  <a:schemeClr val="dk1"/>
                </a:solidFill>
                <a:latin typeface="Arial"/>
                <a:ea typeface="Arial"/>
                <a:cs typeface="Arial"/>
                <a:sym typeface="Arial"/>
              </a:rPr>
              <a:t> and Goodyear.  Settlement discussions were held privileged.    </a:t>
            </a:r>
            <a:endParaRPr lang="en-US" sz="1200" b="1"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1" i="0" u="none" strike="noStrike" cap="none" dirty="0">
              <a:solidFill>
                <a:schemeClr val="dk1"/>
              </a:solidFill>
              <a:latin typeface="Arial"/>
              <a:ea typeface="Arial"/>
              <a:cs typeface="Arial"/>
              <a:sym typeface="Arial"/>
            </a:endParaRPr>
          </a:p>
          <a:p>
            <a:pPr marL="0" marR="0" lvl="0" indent="0" algn="l" rtl="0">
              <a:spcBef>
                <a:spcPts val="0"/>
              </a:spcBef>
              <a:buSzPct val="25000"/>
              <a:buNone/>
            </a:pPr>
            <a:r>
              <a:rPr lang="en-US" sz="1200" b="1" i="0" u="none" strike="noStrike" cap="none" dirty="0">
                <a:solidFill>
                  <a:schemeClr val="dk1"/>
                </a:solidFill>
                <a:latin typeface="Arial"/>
                <a:ea typeface="Arial"/>
                <a:cs typeface="Arial"/>
                <a:sym typeface="Arial"/>
              </a:rPr>
              <a:t>Aircraft Investigation</a:t>
            </a:r>
            <a:r>
              <a:rPr lang="en-US" sz="1200" b="1" i="0" u="none" strike="noStrike" cap="none" baseline="0" dirty="0">
                <a:solidFill>
                  <a:schemeClr val="dk1"/>
                </a:solidFill>
                <a:latin typeface="Arial"/>
                <a:ea typeface="Arial"/>
                <a:cs typeface="Arial"/>
                <a:sym typeface="Arial"/>
              </a:rPr>
              <a:t> Reports</a:t>
            </a:r>
            <a:r>
              <a:rPr lang="en-US" sz="1200" b="0" i="0" u="none" strike="noStrike" cap="none" baseline="0" dirty="0">
                <a:solidFill>
                  <a:schemeClr val="dk1"/>
                </a:solidFill>
                <a:latin typeface="Arial"/>
                <a:ea typeface="Arial"/>
                <a:cs typeface="Arial"/>
                <a:sym typeface="Arial"/>
              </a:rPr>
              <a:t>:  </a:t>
            </a:r>
            <a:r>
              <a:rPr lang="en-US" sz="1200" b="0" i="0" u="none" strike="noStrike" cap="none" dirty="0">
                <a:solidFill>
                  <a:schemeClr val="dk1"/>
                </a:solidFill>
                <a:latin typeface="Arial"/>
                <a:ea typeface="Arial"/>
                <a:cs typeface="Arial"/>
                <a:sym typeface="Arial"/>
              </a:rPr>
              <a:t>See, </a:t>
            </a:r>
            <a:r>
              <a:rPr lang="en-US" sz="1200" b="0" i="1" u="none" strike="noStrike" kern="1200" cap="none" dirty="0">
                <a:solidFill>
                  <a:schemeClr val="dk1"/>
                </a:solidFill>
                <a:effectLst/>
                <a:latin typeface="Arial"/>
                <a:ea typeface="Arial"/>
                <a:cs typeface="Arial"/>
                <a:sym typeface="Arial"/>
              </a:rPr>
              <a:t>Weber Aircraft Corp.</a:t>
            </a:r>
            <a:r>
              <a:rPr lang="en-US" sz="1200" b="0" i="0" u="none" strike="noStrike" kern="1200" cap="none" dirty="0">
                <a:solidFill>
                  <a:schemeClr val="dk1"/>
                </a:solidFill>
                <a:effectLst/>
                <a:latin typeface="Arial"/>
                <a:ea typeface="Arial"/>
                <a:cs typeface="Arial"/>
                <a:sym typeface="Arial"/>
              </a:rPr>
              <a:t>, 104 S. Ct. 1488 (1984).</a:t>
            </a:r>
          </a:p>
          <a:p>
            <a:pPr marL="0" marR="0" lvl="0" indent="0" algn="l" rtl="0">
              <a:spcBef>
                <a:spcPts val="0"/>
              </a:spcBef>
              <a:buSzPct val="25000"/>
              <a:buNone/>
            </a:pPr>
            <a:r>
              <a:rPr lang="en-US" sz="1200" b="0" i="0" u="none" strike="noStrike" kern="1200" cap="none" dirty="0">
                <a:solidFill>
                  <a:schemeClr val="dk1"/>
                </a:solidFill>
                <a:effectLst/>
                <a:latin typeface="Arial"/>
                <a:ea typeface="Arial"/>
                <a:cs typeface="Arial"/>
                <a:sym typeface="Arial"/>
              </a:rPr>
              <a:t>Mention Grolier as to AWP no longer applying following dismissal with prejudice</a:t>
            </a:r>
            <a:r>
              <a:rPr lang="en-US" sz="1200" b="0" i="0" u="none" strike="noStrike" kern="1200" cap="none" baseline="0" dirty="0">
                <a:solidFill>
                  <a:schemeClr val="dk1"/>
                </a:solidFill>
                <a:effectLst/>
                <a:latin typeface="Arial"/>
                <a:ea typeface="Arial"/>
                <a:cs typeface="Arial"/>
                <a:sym typeface="Arial"/>
              </a:rPr>
              <a:t> of FTC claim.</a:t>
            </a:r>
          </a:p>
          <a:p>
            <a:pPr marL="0" marR="0" lvl="0" indent="0" algn="l" rtl="0">
              <a:spcBef>
                <a:spcPts val="0"/>
              </a:spcBef>
              <a:buSzPct val="25000"/>
              <a:buNone/>
            </a:pPr>
            <a:br>
              <a:rPr lang="en-US" sz="1200" b="0" i="0" u="none" strike="noStrike" kern="1200" cap="none" baseline="0" dirty="0">
                <a:solidFill>
                  <a:schemeClr val="dk1"/>
                </a:solidFill>
                <a:effectLst/>
                <a:latin typeface="Arial"/>
                <a:ea typeface="Arial"/>
                <a:cs typeface="Arial"/>
                <a:sym typeface="Arial"/>
              </a:rPr>
            </a:br>
            <a:r>
              <a:rPr lang="en-US" sz="1200" b="1" i="0" u="none" strike="noStrike" kern="1200" cap="none" baseline="0" dirty="0">
                <a:solidFill>
                  <a:schemeClr val="dk1"/>
                </a:solidFill>
                <a:effectLst/>
                <a:latin typeface="Arial"/>
                <a:ea typeface="Arial"/>
                <a:cs typeface="Arial"/>
                <a:sym typeface="Arial"/>
              </a:rPr>
              <a:t>Commercial Privilege</a:t>
            </a:r>
            <a:r>
              <a:rPr lang="en-US" sz="1200" b="0" i="0" u="none" strike="noStrike" kern="1200" cap="none" baseline="0" dirty="0">
                <a:solidFill>
                  <a:schemeClr val="dk1"/>
                </a:solidFill>
                <a:effectLst/>
                <a:latin typeface="Arial"/>
                <a:ea typeface="Arial"/>
                <a:cs typeface="Arial"/>
                <a:sym typeface="Arial"/>
              </a:rPr>
              <a:t> (as to realty appraisals generated by Gov’t in course of soliciting buyers):  Gov't Land Bank v. GSA, 671 F.2d 663, 665-66 (1st Cir. 1982) ("FOIA should not be used to allow the government's customers to pick the taxpayers' pockets”).</a:t>
            </a:r>
          </a:p>
          <a:p>
            <a:pPr marL="0" marR="0" lvl="0" indent="0" algn="l" rtl="0">
              <a:spcBef>
                <a:spcPts val="0"/>
              </a:spcBef>
              <a:buSzPct val="25000"/>
              <a:buNone/>
            </a:pPr>
            <a:endParaRPr lang="en-US" sz="1200" b="0" i="0" u="none" strike="noStrike" kern="1200" cap="none" baseline="0" dirty="0">
              <a:solidFill>
                <a:schemeClr val="dk1"/>
              </a:solidFill>
              <a:effectLst/>
              <a:latin typeface="Arial"/>
              <a:ea typeface="Arial"/>
              <a:cs typeface="Arial"/>
              <a:sym typeface="Arial"/>
            </a:endParaRPr>
          </a:p>
          <a:p>
            <a:pPr marL="0" marR="0" lvl="0" indent="0" algn="l" rtl="0">
              <a:spcBef>
                <a:spcPts val="0"/>
              </a:spcBef>
              <a:buSzPct val="25000"/>
              <a:buNone/>
            </a:pPr>
            <a:r>
              <a:rPr lang="en-US" sz="1200" b="1" i="0" u="none" strike="noStrike" kern="1200" cap="none" baseline="0" dirty="0">
                <a:solidFill>
                  <a:schemeClr val="dk1"/>
                </a:solidFill>
                <a:effectLst/>
                <a:latin typeface="Arial"/>
                <a:ea typeface="Arial"/>
                <a:cs typeface="Arial"/>
                <a:sym typeface="Arial"/>
              </a:rPr>
              <a:t>Pre-sentence report privilege</a:t>
            </a:r>
            <a:r>
              <a:rPr lang="en-US" sz="1200" b="0" i="0" u="none" strike="noStrike" kern="1200" cap="none" baseline="0" dirty="0">
                <a:solidFill>
                  <a:schemeClr val="dk1"/>
                </a:solidFill>
                <a:effectLst/>
                <a:latin typeface="Arial"/>
                <a:ea typeface="Arial"/>
                <a:cs typeface="Arial"/>
                <a:sym typeface="Arial"/>
              </a:rPr>
              <a:t>:  </a:t>
            </a:r>
            <a:r>
              <a:rPr lang="en-US" sz="1200" b="0" i="1" u="none" strike="noStrike" kern="1200" cap="none" baseline="0" dirty="0">
                <a:solidFill>
                  <a:schemeClr val="dk1"/>
                </a:solidFill>
                <a:effectLst/>
                <a:latin typeface="Arial"/>
                <a:ea typeface="Arial"/>
                <a:cs typeface="Arial"/>
                <a:sym typeface="Arial"/>
              </a:rPr>
              <a:t>United States Dep't of Justice v. Julian</a:t>
            </a:r>
            <a:r>
              <a:rPr lang="en-US" sz="1200" b="0" i="0" u="none" strike="noStrike" kern="1200" cap="none" baseline="0" dirty="0">
                <a:solidFill>
                  <a:schemeClr val="dk1"/>
                </a:solidFill>
                <a:effectLst/>
                <a:latin typeface="Arial"/>
                <a:ea typeface="Arial"/>
                <a:cs typeface="Arial"/>
                <a:sym typeface="Arial"/>
              </a:rPr>
              <a:t>, 486 U.S. 1, 9 (1988) (holding that presentence report privilege, designed to protect report's subjects, cannot be invoked against them as first-party requesters.</a:t>
            </a:r>
          </a:p>
          <a:p>
            <a:pPr marL="0" marR="0" lvl="0" indent="0" algn="l" rtl="0">
              <a:spcBef>
                <a:spcPts val="0"/>
              </a:spcBef>
              <a:buSzPct val="25000"/>
              <a:buNone/>
            </a:pPr>
            <a:endParaRPr lang="en-US" sz="1200" b="0" i="0" u="none" strike="noStrike" kern="1200" cap="none" baseline="0" dirty="0">
              <a:solidFill>
                <a:schemeClr val="dk1"/>
              </a:solidFill>
              <a:effectLst/>
              <a:latin typeface="Arial"/>
              <a:ea typeface="Arial"/>
              <a:cs typeface="Arial"/>
              <a:sym typeface="Arial"/>
            </a:endParaRPr>
          </a:p>
          <a:p>
            <a:pPr marL="0" marR="0" lvl="0" indent="0" algn="l" rtl="0">
              <a:spcBef>
                <a:spcPts val="0"/>
              </a:spcBef>
              <a:buSzPct val="25000"/>
              <a:buNone/>
            </a:pPr>
            <a:r>
              <a:rPr lang="en-US" sz="1200" b="1" i="0" u="none" strike="noStrike" kern="1200" cap="none" baseline="0" dirty="0">
                <a:solidFill>
                  <a:schemeClr val="dk1"/>
                </a:solidFill>
                <a:effectLst/>
                <a:latin typeface="Arial"/>
                <a:ea typeface="Arial"/>
                <a:cs typeface="Arial"/>
                <a:sym typeface="Arial"/>
              </a:rPr>
              <a:t>Federal Mediation Privilege:  </a:t>
            </a:r>
            <a:r>
              <a:rPr lang="en-US" sz="1200" b="0" i="1" u="none" strike="noStrike" kern="1200" cap="none" baseline="0" dirty="0" err="1">
                <a:solidFill>
                  <a:schemeClr val="dk1"/>
                </a:solidFill>
                <a:effectLst/>
                <a:latin typeface="Arial"/>
                <a:ea typeface="Arial"/>
                <a:cs typeface="Arial"/>
                <a:sym typeface="Arial"/>
              </a:rPr>
              <a:t>Sheldone</a:t>
            </a:r>
            <a:r>
              <a:rPr lang="en-US" sz="1200" b="0" i="1" u="none" strike="noStrike" kern="1200" cap="none" baseline="0" dirty="0">
                <a:solidFill>
                  <a:schemeClr val="dk1"/>
                </a:solidFill>
                <a:effectLst/>
                <a:latin typeface="Arial"/>
                <a:ea typeface="Arial"/>
                <a:cs typeface="Arial"/>
                <a:sym typeface="Arial"/>
              </a:rPr>
              <a:t> v. Pa. Turnpike </a:t>
            </a:r>
            <a:r>
              <a:rPr lang="en-US" sz="1200" b="0" i="1" u="none" strike="noStrike" kern="1200" cap="none" baseline="0" dirty="0" err="1">
                <a:solidFill>
                  <a:schemeClr val="dk1"/>
                </a:solidFill>
                <a:effectLst/>
                <a:latin typeface="Arial"/>
                <a:ea typeface="Arial"/>
                <a:cs typeface="Arial"/>
                <a:sym typeface="Arial"/>
              </a:rPr>
              <a:t>Comm'n</a:t>
            </a:r>
            <a:r>
              <a:rPr lang="en-US" sz="1200" b="0" i="0" u="none" strike="noStrike" kern="1200" cap="none" baseline="0" dirty="0">
                <a:solidFill>
                  <a:schemeClr val="dk1"/>
                </a:solidFill>
                <a:effectLst/>
                <a:latin typeface="Arial"/>
                <a:ea typeface="Arial"/>
                <a:cs typeface="Arial"/>
                <a:sym typeface="Arial"/>
              </a:rPr>
              <a:t>, 104 F. Supp. 2d 511, 515 (W.D. Pa. 2000).  FLSA claim arguing that Defendants were imposing fluctuating hours method of compensation on the Plaintiffs.  Plaintiffs noticed the deposition of an authorized agent to ask about prior mediation of a similar grievance.  Defendant had settled out of Court, following mediation, in that prior case because the Commission </a:t>
            </a:r>
            <a:r>
              <a:rPr lang="en-US" sz="1200" b="0" i="0" u="none" strike="noStrike" kern="1200" cap="none" baseline="0">
                <a:solidFill>
                  <a:schemeClr val="dk1"/>
                </a:solidFill>
                <a:effectLst/>
                <a:latin typeface="Arial"/>
                <a:ea typeface="Arial"/>
                <a:cs typeface="Arial"/>
                <a:sym typeface="Arial"/>
              </a:rPr>
              <a:t>had found </a:t>
            </a:r>
            <a:r>
              <a:rPr lang="en-US" sz="1200" b="0" i="0" u="none" strike="noStrike" kern="1200" cap="none" baseline="0" dirty="0">
                <a:solidFill>
                  <a:schemeClr val="dk1"/>
                </a:solidFill>
                <a:effectLst/>
                <a:latin typeface="Arial"/>
                <a:ea typeface="Arial"/>
                <a:cs typeface="Arial"/>
                <a:sym typeface="Arial"/>
              </a:rPr>
              <a:t>it was illegal to pay the prior defendant straight time for overtime.  </a:t>
            </a:r>
            <a:endParaRPr lang="en-US" sz="1200" b="0" i="0" u="none" strike="noStrike" cap="none" dirty="0">
              <a:solidFill>
                <a:schemeClr val="dk1"/>
              </a:solidFill>
              <a:latin typeface="Arial"/>
              <a:ea typeface="Arial"/>
              <a:cs typeface="Arial"/>
              <a:sym typeface="Arial"/>
            </a:endParaRPr>
          </a:p>
        </p:txBody>
      </p:sp>
      <p:sp>
        <p:nvSpPr>
          <p:cNvPr id="227" name="Shape 22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 NLRB v. Sears, Roebuck &amp; Co., 421 U.S. 132, 151 (1975); </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As to more than documents:  </a:t>
            </a:r>
            <a:r>
              <a:rPr lang="en-US" sz="1200" b="0" i="1" u="none" strike="noStrike" cap="none" dirty="0">
                <a:solidFill>
                  <a:schemeClr val="dk1"/>
                </a:solidFill>
                <a:latin typeface="Arial"/>
                <a:ea typeface="Arial"/>
                <a:cs typeface="Arial"/>
                <a:sym typeface="Arial"/>
              </a:rPr>
              <a:t>Nat'l Wildlife </a:t>
            </a:r>
            <a:r>
              <a:rPr lang="en-US" sz="1200" b="0" i="1" u="none" strike="noStrike" cap="none" dirty="0" err="1">
                <a:solidFill>
                  <a:schemeClr val="dk1"/>
                </a:solidFill>
                <a:latin typeface="Arial"/>
                <a:ea typeface="Arial"/>
                <a:cs typeface="Arial"/>
                <a:sym typeface="Arial"/>
              </a:rPr>
              <a:t>Fed'n</a:t>
            </a:r>
            <a:r>
              <a:rPr lang="en-US" sz="1200" b="0" i="1" u="none" strike="noStrike" cap="none" dirty="0">
                <a:solidFill>
                  <a:schemeClr val="dk1"/>
                </a:solidFill>
                <a:latin typeface="Arial"/>
                <a:ea typeface="Arial"/>
                <a:cs typeface="Arial"/>
                <a:sym typeface="Arial"/>
              </a:rPr>
              <a:t> v. U.S. Forest Serv</a:t>
            </a:r>
            <a:r>
              <a:rPr lang="en-US" sz="1200" b="0" i="0" u="none" strike="noStrike" cap="none" dirty="0">
                <a:solidFill>
                  <a:schemeClr val="dk1"/>
                </a:solidFill>
                <a:latin typeface="Arial"/>
                <a:ea typeface="Arial"/>
                <a:cs typeface="Arial"/>
                <a:sym typeface="Arial"/>
              </a:rPr>
              <a:t>., 861 F.2d 1114, 1119 (9th Cir. 1988),</a:t>
            </a:r>
            <a:r>
              <a:rPr lang="en-US" sz="1200" b="0" i="0" u="none" strike="noStrike" cap="none" baseline="0" dirty="0">
                <a:solidFill>
                  <a:schemeClr val="dk1"/>
                </a:solidFill>
                <a:latin typeface="Arial"/>
                <a:ea typeface="Arial"/>
                <a:cs typeface="Arial"/>
                <a:sym typeface="Arial"/>
              </a:rPr>
              <a:t> </a:t>
            </a:r>
            <a:r>
              <a:rPr lang="en-US" sz="1200" b="0" i="0" u="none" strike="noStrike" cap="none" dirty="0">
                <a:solidFill>
                  <a:schemeClr val="dk1"/>
                </a:solidFill>
                <a:latin typeface="Arial"/>
                <a:ea typeface="Arial"/>
                <a:cs typeface="Arial"/>
                <a:sym typeface="Arial"/>
              </a:rPr>
              <a:t>"[T]he ultimate objective of exemption 5 is to safeguard the deliberative process of</a:t>
            </a:r>
            <a:r>
              <a:rPr lang="en-US" sz="1200" b="0" i="0" u="none" strike="noStrike" cap="none" baseline="0" dirty="0">
                <a:solidFill>
                  <a:schemeClr val="dk1"/>
                </a:solidFill>
                <a:latin typeface="Arial"/>
                <a:ea typeface="Arial"/>
                <a:cs typeface="Arial"/>
                <a:sym typeface="Arial"/>
              </a:rPr>
              <a:t> </a:t>
            </a:r>
            <a:r>
              <a:rPr lang="en-US" sz="1200" b="0" i="0" u="none" strike="noStrike" cap="none" dirty="0">
                <a:solidFill>
                  <a:schemeClr val="dk1"/>
                </a:solidFill>
                <a:latin typeface="Arial"/>
                <a:ea typeface="Arial"/>
                <a:cs typeface="Arial"/>
                <a:sym typeface="Arial"/>
              </a:rPr>
              <a:t>agencies, not the paperwork generated in the course of that process.“</a:t>
            </a:r>
            <a:endParaRPr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1" i="0" u="none" strike="noStrike" cap="none" dirty="0">
                <a:solidFill>
                  <a:schemeClr val="dk1"/>
                </a:solidFill>
                <a:latin typeface="Arial"/>
                <a:ea typeface="Arial"/>
                <a:cs typeface="Arial"/>
                <a:sym typeface="Arial"/>
              </a:rPr>
              <a:t>HAVE STACEY DESCRIBE THE HANDOFF</a:t>
            </a:r>
            <a:r>
              <a:rPr lang="en-US" sz="1200" b="1" i="0" u="none" strike="noStrike" cap="none" baseline="0" dirty="0">
                <a:solidFill>
                  <a:schemeClr val="dk1"/>
                </a:solidFill>
                <a:latin typeface="Arial"/>
                <a:ea typeface="Arial"/>
                <a:cs typeface="Arial"/>
                <a:sym typeface="Arial"/>
              </a:rPr>
              <a:t> BETWEEN COORDINATORS AND GC</a:t>
            </a:r>
            <a:endParaRPr lang="en-US" sz="1200" b="1"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Pre-Decisional:  (</a:t>
            </a:r>
            <a:r>
              <a:rPr lang="en-US" sz="1200" b="0" i="1" u="none" strike="noStrike" cap="none" dirty="0">
                <a:solidFill>
                  <a:schemeClr val="dk1"/>
                </a:solidFill>
                <a:latin typeface="Arial"/>
                <a:ea typeface="Arial"/>
                <a:cs typeface="Arial"/>
                <a:sym typeface="Arial"/>
              </a:rPr>
              <a:t>Jordan v. DOJ</a:t>
            </a:r>
            <a:r>
              <a:rPr lang="en-US" sz="1200" b="0" i="0" u="none" strike="noStrike" cap="none" dirty="0">
                <a:solidFill>
                  <a:schemeClr val="dk1"/>
                </a:solidFill>
                <a:latin typeface="Arial"/>
                <a:ea typeface="Arial"/>
                <a:cs typeface="Arial"/>
                <a:sym typeface="Arial"/>
              </a:rPr>
              <a:t>, 591 F.2d at 774 (U.S. App. D.C. 1992); Georgetown Law Student seeking prosecutorial</a:t>
            </a:r>
            <a:r>
              <a:rPr lang="en-US" sz="1200" b="0" i="0" u="none" strike="noStrike" cap="none" baseline="0" dirty="0">
                <a:solidFill>
                  <a:schemeClr val="dk1"/>
                </a:solidFill>
                <a:latin typeface="Arial"/>
                <a:ea typeface="Arial"/>
                <a:cs typeface="Arial"/>
                <a:sym typeface="Arial"/>
              </a:rPr>
              <a:t> discretion documents.  Agency lost since the documents were guidelines for other attorneys to follow—”to come within the privilege, and thus within Exemption 5, the document must be a direct part of the deliberative process in that it makes recommendations or expresses opinions on legal or policy matters. Put another way, pre-decisional materials are not exempt merely because they are pre-decisional; they must also be a part of the agency give-and-take of the deliberative process by which the decision itself is made.”</a:t>
            </a: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1"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Deliberative:  </a:t>
            </a:r>
            <a:r>
              <a:rPr lang="en-US" sz="1200" b="0" i="1" u="none" strike="noStrike" cap="none" dirty="0">
                <a:solidFill>
                  <a:schemeClr val="dk1"/>
                </a:solidFill>
                <a:latin typeface="Arial"/>
                <a:ea typeface="Arial"/>
                <a:cs typeface="Arial"/>
                <a:sym typeface="Arial"/>
              </a:rPr>
              <a:t>Vaughn v. Rosen</a:t>
            </a:r>
            <a:r>
              <a:rPr lang="en-US" sz="1200" b="0" i="0" u="none" strike="noStrike" cap="none" dirty="0">
                <a:solidFill>
                  <a:schemeClr val="dk1"/>
                </a:solidFill>
                <a:latin typeface="Arial"/>
                <a:ea typeface="Arial"/>
                <a:cs typeface="Arial"/>
                <a:sym typeface="Arial"/>
              </a:rPr>
              <a:t>, 523 F.2d 1136, 1143-44 (D.C. Cir. 1975).</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fr-FR" dirty="0" err="1"/>
              <a:t>Rejected</a:t>
            </a:r>
            <a:r>
              <a:rPr lang="fr-FR" baseline="0" dirty="0"/>
              <a:t> if </a:t>
            </a:r>
            <a:r>
              <a:rPr lang="fr-FR" baseline="0" dirty="0" err="1"/>
              <a:t>only</a:t>
            </a:r>
            <a:r>
              <a:rPr lang="fr-FR" baseline="0" dirty="0"/>
              <a:t> </a:t>
            </a:r>
            <a:r>
              <a:rPr lang="fr-FR" baseline="0" dirty="0" err="1"/>
              <a:t>factual</a:t>
            </a:r>
            <a:r>
              <a:rPr lang="fr-FR" baseline="0" dirty="0"/>
              <a:t> discussion:  </a:t>
            </a:r>
            <a:r>
              <a:rPr lang="fr-FR" dirty="0" err="1"/>
              <a:t>Tax</a:t>
            </a:r>
            <a:r>
              <a:rPr lang="fr-FR" dirty="0"/>
              <a:t> </a:t>
            </a:r>
            <a:r>
              <a:rPr lang="fr-FR" dirty="0" err="1"/>
              <a:t>Analysts</a:t>
            </a:r>
            <a:r>
              <a:rPr lang="fr-FR" dirty="0"/>
              <a:t> v. IRS, 117 F.3d 607, 617 (D.C. </a:t>
            </a:r>
            <a:r>
              <a:rPr lang="fr-FR" dirty="0" err="1"/>
              <a:t>Cir</a:t>
            </a:r>
            <a:r>
              <a:rPr lang="fr-FR" dirty="0"/>
              <a:t>. 1997)</a:t>
            </a: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Factual versus Deliberative:  </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fr-FR" i="1" dirty="0" err="1"/>
              <a:t>Tax</a:t>
            </a:r>
            <a:r>
              <a:rPr lang="fr-FR" i="1" dirty="0"/>
              <a:t> </a:t>
            </a:r>
            <a:r>
              <a:rPr lang="fr-FR" i="1" dirty="0" err="1"/>
              <a:t>Analysts</a:t>
            </a:r>
            <a:r>
              <a:rPr lang="fr-FR" i="1" dirty="0"/>
              <a:t> </a:t>
            </a:r>
            <a:r>
              <a:rPr lang="fr-FR" dirty="0"/>
              <a:t>v. IRS, 117 F.3d 607, 617 (D.C. </a:t>
            </a:r>
            <a:r>
              <a:rPr lang="fr-FR" dirty="0" err="1"/>
              <a:t>Cir</a:t>
            </a:r>
            <a:r>
              <a:rPr lang="fr-FR" dirty="0"/>
              <a:t>. 1997); Field Service </a:t>
            </a:r>
            <a:r>
              <a:rPr lang="fr-FR" dirty="0" err="1"/>
              <a:t>Advice</a:t>
            </a:r>
            <a:r>
              <a:rPr lang="fr-FR" dirty="0"/>
              <a:t> Memos </a:t>
            </a:r>
            <a:r>
              <a:rPr lang="fr-FR" dirty="0" err="1"/>
              <a:t>issued</a:t>
            </a:r>
            <a:r>
              <a:rPr lang="fr-FR" dirty="0"/>
              <a:t> by Chief </a:t>
            </a:r>
            <a:r>
              <a:rPr lang="fr-FR" dirty="0" err="1"/>
              <a:t>Counsel</a:t>
            </a:r>
            <a:r>
              <a:rPr lang="fr-FR" dirty="0"/>
              <a:t> to attorneys.  </a:t>
            </a:r>
            <a:r>
              <a:rPr lang="fr-FR" dirty="0" err="1"/>
              <a:t>They</a:t>
            </a:r>
            <a:r>
              <a:rPr lang="fr-FR" dirty="0"/>
              <a:t> </a:t>
            </a:r>
            <a:r>
              <a:rPr lang="fr-FR" dirty="0" err="1"/>
              <a:t>constitute</a:t>
            </a:r>
            <a:r>
              <a:rPr lang="fr-FR" dirty="0"/>
              <a:t> the </a:t>
            </a:r>
            <a:r>
              <a:rPr lang="fr-FR" dirty="0" err="1"/>
              <a:t>agency’s</a:t>
            </a:r>
            <a:r>
              <a:rPr lang="fr-FR" dirty="0"/>
              <a:t> </a:t>
            </a:r>
            <a:r>
              <a:rPr lang="fr-FR" dirty="0" err="1"/>
              <a:t>legal</a:t>
            </a:r>
            <a:r>
              <a:rPr lang="fr-FR" dirty="0"/>
              <a:t> position, </a:t>
            </a:r>
            <a:r>
              <a:rPr lang="fr-FR" dirty="0" err="1"/>
              <a:t>issued</a:t>
            </a:r>
            <a:r>
              <a:rPr lang="fr-FR" dirty="0"/>
              <a:t> to attorneys in the </a:t>
            </a:r>
            <a:r>
              <a:rPr lang="fr-FR" dirty="0" err="1"/>
              <a:t>field</a:t>
            </a:r>
            <a:r>
              <a:rPr lang="fr-FR" dirty="0"/>
              <a:t>, and as </a:t>
            </a:r>
            <a:r>
              <a:rPr lang="fr-FR" dirty="0" err="1"/>
              <a:t>such</a:t>
            </a:r>
            <a:r>
              <a:rPr lang="fr-FR" dirty="0"/>
              <a:t>,</a:t>
            </a:r>
            <a:r>
              <a:rPr lang="fr-FR" baseline="0" dirty="0"/>
              <a:t> </a:t>
            </a:r>
            <a:r>
              <a:rPr lang="fr-FR" baseline="0" dirty="0" err="1"/>
              <a:t>cannot</a:t>
            </a:r>
            <a:r>
              <a:rPr lang="fr-FR" baseline="0" dirty="0"/>
              <a:t> </a:t>
            </a:r>
            <a:r>
              <a:rPr lang="fr-FR" baseline="0" dirty="0" err="1"/>
              <a:t>be</a:t>
            </a:r>
            <a:r>
              <a:rPr lang="fr-FR" baseline="0" dirty="0"/>
              <a:t> </a:t>
            </a:r>
            <a:r>
              <a:rPr lang="fr-FR" baseline="0" dirty="0" err="1"/>
              <a:t>considered</a:t>
            </a:r>
            <a:r>
              <a:rPr lang="fr-FR" baseline="0" dirty="0"/>
              <a:t> </a:t>
            </a:r>
            <a:r>
              <a:rPr lang="fr-FR" baseline="0" dirty="0" err="1"/>
              <a:t>pre-decisional</a:t>
            </a:r>
            <a:r>
              <a:rPr lang="fr-FR" baseline="0" dirty="0"/>
              <a:t>.</a:t>
            </a:r>
            <a:endParaRPr lang="fr-FR" dirty="0"/>
          </a:p>
          <a:p>
            <a:pPr marL="0" marR="0" lvl="0" indent="0" algn="l" rtl="0">
              <a:spcBef>
                <a:spcPts val="0"/>
              </a:spcBef>
              <a:spcAft>
                <a:spcPts val="0"/>
              </a:spcAft>
              <a:buSzPct val="25000"/>
              <a:buNone/>
            </a:pPr>
            <a:endParaRPr lang="fr-FR" i="1" dirty="0"/>
          </a:p>
          <a:p>
            <a:pPr marL="0" marR="0" lvl="0" indent="0" algn="l" rtl="0">
              <a:spcBef>
                <a:spcPts val="0"/>
              </a:spcBef>
              <a:spcAft>
                <a:spcPts val="0"/>
              </a:spcAft>
              <a:buSzPct val="25000"/>
              <a:buNone/>
            </a:pPr>
            <a:r>
              <a:rPr lang="en-US" i="1" dirty="0" err="1"/>
              <a:t>Schlefer</a:t>
            </a:r>
            <a:r>
              <a:rPr lang="en-US" i="1" dirty="0"/>
              <a:t> v. United States</a:t>
            </a:r>
            <a:r>
              <a:rPr lang="en-US" dirty="0"/>
              <a:t>, 702 F.2d 233, 243-44 (D.C. Cir. 1983) .  </a:t>
            </a: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Pre-decisional, deliberative nature:  </a:t>
            </a:r>
            <a:r>
              <a:rPr lang="en-US" sz="1200" dirty="0"/>
              <a:t>In re Apollo Grp., Inc. Sec. </a:t>
            </a:r>
            <a:r>
              <a:rPr lang="en-US" sz="1200" dirty="0" err="1"/>
              <a:t>Litig</a:t>
            </a:r>
            <a:r>
              <a:rPr lang="en-US" sz="1200" dirty="0"/>
              <a:t>., 251 F.R.D. 12, 31 (D.D.C. 2008) (non-FOIA).</a:t>
            </a:r>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cap="none" dirty="0">
                <a:solidFill>
                  <a:schemeClr val="dk1"/>
                </a:solidFill>
                <a:latin typeface="Arial"/>
                <a:ea typeface="Arial"/>
                <a:cs typeface="Arial"/>
                <a:sym typeface="Arial"/>
              </a:rPr>
              <a:t>FOIA Application:</a:t>
            </a:r>
            <a:r>
              <a:rPr lang="en-US" sz="1200" b="0" i="0" u="none" strike="noStrike" cap="none" baseline="0" dirty="0">
                <a:solidFill>
                  <a:schemeClr val="dk1"/>
                </a:solidFill>
                <a:latin typeface="Arial"/>
                <a:ea typeface="Arial"/>
                <a:cs typeface="Arial"/>
                <a:sym typeface="Arial"/>
              </a:rPr>
              <a:t>  </a:t>
            </a:r>
            <a:r>
              <a:rPr lang="en-US" sz="1200" i="1" dirty="0"/>
              <a:t>People for the Am. Way Found. v. Nat’l Park Serv.</a:t>
            </a:r>
            <a:r>
              <a:rPr lang="en-US" sz="1200" dirty="0"/>
              <a:t>, 503 F. Supp. 2d 284, 303 (D.D.C. 2007).  The issue was draft versions of a Park Service video, and documents</a:t>
            </a:r>
            <a:r>
              <a:rPr lang="en-US" sz="1200" baseline="0" dirty="0"/>
              <a:t> describing the agency reactions to media coverage were pre-decisional.</a:t>
            </a:r>
            <a:endParaRPr lang="en-US" sz="1200" dirty="0"/>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dirty="0"/>
              <a:t>THIS EXCERPT</a:t>
            </a:r>
            <a:r>
              <a:rPr lang="en-US" sz="1200" baseline="0" dirty="0"/>
              <a:t> IS FROM THE </a:t>
            </a:r>
            <a:r>
              <a:rPr lang="en-US" sz="1200" i="1" baseline="0" dirty="0"/>
              <a:t>JUDICIAL WATCH v. DOC </a:t>
            </a:r>
            <a:r>
              <a:rPr lang="en-US" sz="1200" i="0" baseline="0" dirty="0"/>
              <a:t> Motion for Summary Judgment</a:t>
            </a:r>
            <a:r>
              <a:rPr lang="en-US" sz="1200" baseline="0" dirty="0"/>
              <a:t>, where we prevailed in withholding draft iterations of the hiatus paper.</a:t>
            </a:r>
            <a:endParaRPr lang="en-US" sz="1200" dirty="0"/>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en-US" sz="1200" dirty="0"/>
          </a:p>
          <a:p>
            <a:pPr marL="0" marR="0" lvl="0" indent="0" algn="l" rtl="0">
              <a:spcBef>
                <a:spcPts val="0"/>
              </a:spcBef>
              <a:spcAft>
                <a:spcPts val="0"/>
              </a:spcAft>
              <a:buSzPct val="25000"/>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Not reflecting final agency decisions:</a:t>
            </a:r>
            <a:r>
              <a:rPr lang="en-US" sz="1200" b="0" i="0" u="none" strike="noStrike" cap="none" baseline="0" dirty="0">
                <a:solidFill>
                  <a:schemeClr val="dk1"/>
                </a:solidFill>
                <a:latin typeface="Arial"/>
                <a:ea typeface="Arial"/>
                <a:cs typeface="Arial"/>
                <a:sym typeface="Arial"/>
              </a:rPr>
              <a:t> </a:t>
            </a:r>
            <a:r>
              <a:rPr lang="en-US" sz="1200" b="0" i="1" u="none" strike="noStrike" cap="none" baseline="0" dirty="0">
                <a:solidFill>
                  <a:schemeClr val="dk1"/>
                </a:solidFill>
                <a:latin typeface="Arial"/>
                <a:ea typeface="Arial"/>
                <a:cs typeface="Arial"/>
                <a:sym typeface="Arial"/>
              </a:rPr>
              <a:t>Dolin, Thomas &amp; Solomon LLP v. U.S. Dep't of Labor</a:t>
            </a:r>
            <a:r>
              <a:rPr lang="en-US" sz="1200" b="0" i="0" u="none" strike="noStrike" cap="none" baseline="0" dirty="0">
                <a:solidFill>
                  <a:schemeClr val="dk1"/>
                </a:solidFill>
                <a:latin typeface="Arial"/>
                <a:ea typeface="Arial"/>
                <a:cs typeface="Arial"/>
                <a:sym typeface="Arial"/>
              </a:rPr>
              <a:t>, 719 F. Supp. 2d 245, 250 (W.D.N.Y. 2010).  He was seeking DOL wage and hour divisions opinion letters.  Finals are released, which avoids necessity of the production of drafts in various states of completion.</a:t>
            </a:r>
          </a:p>
          <a:p>
            <a:pPr marL="0" marR="0" lvl="0" indent="0" algn="l" rtl="0">
              <a:spcBef>
                <a:spcPts val="0"/>
              </a:spcBef>
              <a:spcAft>
                <a:spcPts val="0"/>
              </a:spcAft>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US" sz="1200" b="0" i="1" u="none" strike="noStrike" cap="none" baseline="0" dirty="0">
                <a:solidFill>
                  <a:schemeClr val="dk1"/>
                </a:solidFill>
                <a:latin typeface="Arial"/>
                <a:ea typeface="Arial"/>
                <a:cs typeface="Arial"/>
                <a:sym typeface="Arial"/>
              </a:rPr>
              <a:t>ACLU of Wash. v. DOJ</a:t>
            </a:r>
            <a:r>
              <a:rPr lang="en-US" sz="1200" b="0" i="0" u="none" strike="noStrike" cap="none" baseline="0" dirty="0">
                <a:solidFill>
                  <a:schemeClr val="dk1"/>
                </a:solidFill>
                <a:latin typeface="Arial"/>
                <a:ea typeface="Arial"/>
                <a:cs typeface="Arial"/>
                <a:sym typeface="Arial"/>
              </a:rPr>
              <a:t>, No. 09-0642, 2011 WL 887731, at *5 (W.D. Wash. Mar. 10, 2011)</a:t>
            </a:r>
          </a:p>
          <a:p>
            <a:pPr marL="0" marR="0" lvl="0" indent="0" algn="l" rtl="0">
              <a:spcBef>
                <a:spcPts val="0"/>
              </a:spcBef>
              <a:spcAft>
                <a:spcPts val="0"/>
              </a:spcAft>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SzPct val="25000"/>
              <a:buNone/>
            </a:pPr>
            <a:endParaRPr sz="1200" b="0" i="0" u="none" strike="noStrike" cap="none" dirty="0">
              <a:solidFill>
                <a:schemeClr val="dk1"/>
              </a:solidFill>
              <a:latin typeface="Arial"/>
              <a:ea typeface="Arial"/>
              <a:cs typeface="Arial"/>
              <a:sym typeface="Arial"/>
            </a:endParaRPr>
          </a:p>
          <a:p>
            <a:pPr marL="0" marR="0" lvl="0" indent="0" algn="l" rtl="0">
              <a:spcBef>
                <a:spcPts val="0"/>
              </a:spcBef>
              <a:buSzPct val="25000"/>
              <a:buNone/>
            </a:pPr>
            <a:endParaRPr sz="1200" b="0" i="0" u="none" strike="noStrike" cap="none" dirty="0">
              <a:solidFill>
                <a:schemeClr val="dk1"/>
              </a:solidFill>
              <a:latin typeface="Arial"/>
              <a:ea typeface="Arial"/>
              <a:cs typeface="Arial"/>
              <a:sym typeface="Arial"/>
            </a:endParaRPr>
          </a:p>
        </p:txBody>
      </p:sp>
      <p:sp>
        <p:nvSpPr>
          <p:cNvPr id="234" name="Shape 23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a:t>
            </a:r>
            <a:r>
              <a:rPr lang="en-US" sz="1200" b="0" i="1" u="none" strike="noStrike" cap="none" dirty="0">
                <a:solidFill>
                  <a:schemeClr val="dk1"/>
                </a:solidFill>
                <a:latin typeface="Arial"/>
                <a:ea typeface="Arial"/>
                <a:cs typeface="Arial"/>
                <a:sym typeface="Arial"/>
              </a:rPr>
              <a:t>Russell v. Dep’t of the Air Force</a:t>
            </a:r>
            <a:r>
              <a:rPr lang="en-US" sz="1200" b="0" i="0" u="none" strike="noStrike" cap="none" dirty="0">
                <a:solidFill>
                  <a:schemeClr val="dk1"/>
                </a:solidFill>
                <a:latin typeface="Arial"/>
                <a:ea typeface="Arial"/>
                <a:cs typeface="Arial"/>
                <a:sym typeface="Arial"/>
              </a:rPr>
              <a:t>, 682 F.2d 1045, 1048 (D.C. Cir. 1982);</a:t>
            </a:r>
            <a:r>
              <a:rPr lang="en-US" sz="1200" b="0" i="0" u="none" strike="noStrike" cap="none" baseline="0" dirty="0">
                <a:solidFill>
                  <a:schemeClr val="dk1"/>
                </a:solidFill>
                <a:latin typeface="Arial"/>
                <a:ea typeface="Arial"/>
                <a:cs typeface="Arial"/>
                <a:sym typeface="Arial"/>
              </a:rPr>
              <a:t> </a:t>
            </a:r>
            <a:r>
              <a:rPr lang="en-US" sz="1200" b="0" i="1" u="none" strike="noStrike" cap="none" baseline="0" dirty="0">
                <a:solidFill>
                  <a:schemeClr val="dk1"/>
                </a:solidFill>
                <a:latin typeface="Arial"/>
                <a:ea typeface="Arial"/>
                <a:cs typeface="Arial"/>
                <a:sym typeface="Arial"/>
              </a:rPr>
              <a:t>NLRB v. Sears, Roebuck &amp; Co</a:t>
            </a:r>
            <a:r>
              <a:rPr lang="en-US" sz="1200" b="0" i="0" u="none" strike="noStrike" cap="none" baseline="0" dirty="0">
                <a:solidFill>
                  <a:schemeClr val="dk1"/>
                </a:solidFill>
                <a:latin typeface="Arial"/>
                <a:ea typeface="Arial"/>
                <a:cs typeface="Arial"/>
                <a:sym typeface="Arial"/>
              </a:rPr>
              <a:t>., 421 U.S. 132, 151 (1975).  A graduate student sought the background information of the Air Force’s Ranchland study, outlining the effects of Agent Orange during the Vietnam war.  If disclosed, it would compromise Air Force’s ability to defend in litigation, expose the decision making of air force personnel, and confuse the public on the final stance—which was released.  </a:t>
            </a:r>
            <a:endParaRPr lang="en-US" sz="1200" b="0" i="0" u="none" strike="noStrike" cap="none" dirty="0">
              <a:solidFill>
                <a:schemeClr val="dk1"/>
              </a:solidFill>
              <a:latin typeface="Arial"/>
              <a:ea typeface="Arial"/>
              <a:cs typeface="Arial"/>
              <a:sym typeface="Arial"/>
            </a:endParaRPr>
          </a:p>
        </p:txBody>
      </p:sp>
      <p:sp>
        <p:nvSpPr>
          <p:cNvPr id="241" name="Shape 24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See, </a:t>
            </a:r>
            <a:r>
              <a:rPr lang="en-US" sz="1200" b="0" i="1" u="none" strike="noStrike" cap="none" dirty="0">
                <a:solidFill>
                  <a:schemeClr val="dk1"/>
                </a:solidFill>
                <a:latin typeface="Arial"/>
                <a:ea typeface="Arial"/>
                <a:cs typeface="Arial"/>
                <a:sym typeface="Arial"/>
              </a:rPr>
              <a:t>Judicial Watch Inc. v. Dep’t of State</a:t>
            </a:r>
            <a:r>
              <a:rPr lang="en-US" sz="1200" b="0" i="0" u="none" strike="noStrike" cap="none" dirty="0">
                <a:solidFill>
                  <a:schemeClr val="dk1"/>
                </a:solidFill>
                <a:latin typeface="Arial"/>
                <a:ea typeface="Arial"/>
                <a:cs typeface="Arial"/>
                <a:sym typeface="Arial"/>
              </a:rPr>
              <a:t>, 650 F. Supp. 2d 28, 34 (D.D.C.</a:t>
            </a:r>
            <a:r>
              <a:rPr lang="en-US" sz="1200" b="0" i="0" u="none" strike="noStrike" cap="none" baseline="0" dirty="0">
                <a:solidFill>
                  <a:schemeClr val="dk1"/>
                </a:solidFill>
                <a:latin typeface="Arial"/>
                <a:ea typeface="Arial"/>
                <a:cs typeface="Arial"/>
                <a:sym typeface="Arial"/>
              </a:rPr>
              <a:t> 2009)—</a:t>
            </a:r>
            <a:r>
              <a:rPr lang="en-US" sz="1200" b="0" i="0" u="sng" strike="noStrike" cap="none" baseline="0" dirty="0">
                <a:solidFill>
                  <a:schemeClr val="dk1"/>
                </a:solidFill>
                <a:latin typeface="Arial"/>
                <a:ea typeface="Arial"/>
                <a:cs typeface="Arial"/>
                <a:sym typeface="Arial"/>
              </a:rPr>
              <a:t>no longer valid</a:t>
            </a:r>
            <a:r>
              <a:rPr lang="en-US" sz="1200" b="0" i="0" u="none" strike="noStrike" cap="none" baseline="0" dirty="0">
                <a:solidFill>
                  <a:schemeClr val="dk1"/>
                </a:solidFill>
                <a:latin typeface="Arial"/>
                <a:ea typeface="Arial"/>
                <a:cs typeface="Arial"/>
                <a:sym typeface="Arial"/>
              </a:rPr>
              <a:t>.  Used to only require showing that release would reveal “pre-decisional deliberative process and thoughts of [agency employees]”).  Now statutory requirement.</a:t>
            </a:r>
          </a:p>
          <a:p>
            <a:pPr marL="0" marR="0" lvl="0" indent="0" algn="l" rtl="0">
              <a:spcBef>
                <a:spcPts val="0"/>
              </a:spcBef>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r>
              <a:rPr lang="en-US" sz="1200" b="1" i="0" u="sng" strike="noStrike" cap="none" baseline="0" dirty="0">
                <a:solidFill>
                  <a:schemeClr val="dk1"/>
                </a:solidFill>
                <a:latin typeface="Arial"/>
                <a:ea typeface="Arial"/>
                <a:cs typeface="Arial"/>
                <a:sym typeface="Arial"/>
              </a:rPr>
              <a:t>EVOLUTION OF THE RISK OF HARM</a:t>
            </a:r>
            <a:r>
              <a:rPr lang="en-US" sz="1200" b="0" i="0" u="none" strike="noStrike" cap="none" baseline="0" dirty="0">
                <a:solidFill>
                  <a:schemeClr val="dk1"/>
                </a:solidFill>
                <a:latin typeface="Arial"/>
                <a:ea typeface="Arial"/>
                <a:cs typeface="Arial"/>
                <a:sym typeface="Arial"/>
              </a:rPr>
              <a:t>:  The origin of the foreseeable harm standard began in 1993, and was guidance regarding the Department’s willingness to defend exemptions.  Then Attorney General Janet Reno first articulated the standard as one where DOJ would not defend a FOIA Exemption absent disclosure being harmful to the interest protected by that exemption.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In her FOIA Memorandum of October 4, 1993, Attorney General Janet Reno established new standards of government openness that strongly guide agency decision making under the FOIA toward the Act's goal of maximum responsible disclosure. The cornerstone of this new FOIA policy is the "foreseeable harm" standard, which the Attorney General's FOIA Memorandum sets forth as follows:  “In short, it be shall the policy of the Department of Justice to defend the assertion of a FOIA exemption only in those cases where the agency reasonably foresees that disclosure would be harmful to an interest protected by that exemption.” FOIA Update, Summer/Fall 1993, at 4.</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nature of the decision involved--Some agency decisions are highly sensitive and perhaps even controversial; most of them are far less so.</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nature of the </a:t>
            </a:r>
            <a:r>
              <a:rPr lang="en-US" sz="1200" b="0" i="0" u="none" strike="noStrike" cap="none" baseline="0" dirty="0" err="1">
                <a:solidFill>
                  <a:schemeClr val="dk1"/>
                </a:solidFill>
                <a:latin typeface="Arial"/>
                <a:ea typeface="Arial"/>
                <a:cs typeface="Arial"/>
                <a:sym typeface="Arial"/>
              </a:rPr>
              <a:t>decisionmaking</a:t>
            </a:r>
            <a:r>
              <a:rPr lang="en-US" sz="1200" b="0" i="0" u="none" strike="noStrike" cap="none" baseline="0" dirty="0">
                <a:solidFill>
                  <a:schemeClr val="dk1"/>
                </a:solidFill>
                <a:latin typeface="Arial"/>
                <a:ea typeface="Arial"/>
                <a:cs typeface="Arial"/>
                <a:sym typeface="Arial"/>
              </a:rPr>
              <a:t> process--Some agency </a:t>
            </a:r>
            <a:r>
              <a:rPr lang="en-US" sz="1200" b="0" i="0" u="none" strike="noStrike" cap="none" baseline="0" dirty="0" err="1">
                <a:solidFill>
                  <a:schemeClr val="dk1"/>
                </a:solidFill>
                <a:latin typeface="Arial"/>
                <a:ea typeface="Arial"/>
                <a:cs typeface="Arial"/>
                <a:sym typeface="Arial"/>
              </a:rPr>
              <a:t>decisionmaking</a:t>
            </a:r>
            <a:r>
              <a:rPr lang="en-US" sz="1200" b="0" i="0" u="none" strike="noStrike" cap="none" baseline="0" dirty="0">
                <a:solidFill>
                  <a:schemeClr val="dk1"/>
                </a:solidFill>
                <a:latin typeface="Arial"/>
                <a:ea typeface="Arial"/>
                <a:cs typeface="Arial"/>
                <a:sym typeface="Arial"/>
              </a:rPr>
              <a:t> processes require total candor and confidentiality; many others are not nearly so dependent.</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status of the decision--If the decision is not yet made, then there is a far greater likelihood of harm from disclosure; conversely, with decisions already made there is far less likelihood. See FOIA Update, Autumn 1979, at 4.</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status of the personnel involved--Are the same agency employees, or other employees who are similarly situated, likely to be affected by the disclosure? See id.</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potential for process impairment--How much room is there for actual diminishment of deliberative quality if the personnel involved do feel inhibited by potential disclosure? See, e.g., FOIA Update, Fall 1988, at 4 (observing that some presidential transition advice "simply would not be given -- or at least not so candidly -- if it were not </a:t>
            </a:r>
            <a:r>
              <a:rPr lang="en-US" sz="1200" b="0" i="0" u="none" strike="noStrike" cap="none" baseline="0" dirty="0" err="1">
                <a:solidFill>
                  <a:schemeClr val="dk1"/>
                </a:solidFill>
                <a:latin typeface="Arial"/>
                <a:ea typeface="Arial"/>
                <a:cs typeface="Arial"/>
                <a:sym typeface="Arial"/>
              </a:rPr>
              <a:t>protectible</a:t>
            </a:r>
            <a:r>
              <a:rPr lang="en-US" sz="1200" b="0" i="0" u="none" strike="noStrike" cap="none" baseline="0" dirty="0">
                <a:solidFill>
                  <a:schemeClr val="dk1"/>
                </a:solidFill>
                <a:latin typeface="Arial"/>
                <a:ea typeface="Arial"/>
                <a:cs typeface="Arial"/>
                <a:sym typeface="Arial"/>
              </a:rPr>
              <a:t> under the FOIA").</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significance of any process impairment--In some cases, any anticipated "chilling effect" on the agency's decision-making process might be so minimal as to be practically negligible.</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age of the information--While there is no universally applicable age-based litmus test, the sensitivity of all information fades with the passage of time. See FOIA Update, Summer/Fall 1993, at 2.</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sensitivity of individual record portions--Apart from any other factor or consideration, FOIA officers ultimately must focus on "the individual sensitivity of each item of information." Id.</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This standard was reiterated, and couched in the terms of instructions to agencies, that “Rather, agencies should only withhold records, or portions of records, when they reasonably foresee that disclosure would harm an interest protected by one of the exemptions or when disclosure is prohibited by law.”  (2009 Attorney General Holder Guidelines).  OIP interpreted AG Holder’s guidelines as follows:</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[T]the agency must reasonably foresee that disclosure would harm an interest protected by one of the exemptions. Thus, FOIA professionals should examine individual records with an eye toward determining whether there is foreseeable harm from release of that particular record, or portion thereof. Each record should be reviewed by agencies for its content, and the actual impact of disclosure for that particular record, rather than simply looking at the type of document or the type of file the record is located in.</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The memorandum pointed out that Exemptions 2, 5, 7, (other than 7(C)), 8, and 9, are the primary Exemptions where there exists any discretion in an agency’s application of the exemption. Fundamentally, in reviewing a record the agency must first ensure that any portion being considered for withholding fits all requirements of the exemption being considered.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If the exemption applies, the agency should then take the second step of determining whether to make a discretionary release of the record or portion of the record. For all records, the age of the document and the sensitivity of its content are universal factors that need to be evaluated in making a decision whether to make a discretionary release.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 For any document or portion of a document for which a discretionary release is possible, agencies should consider making such a release and should withhold only if the agency reasonably foresees that disclosure would harm an interest protected by an exemption. (OIP Guidance, President Obama’s FOIA Memorandum and AG Holder’s FOIA Guidelines, https://www.justice.gov/oip/blog/foia-post-2009-creating-new-era-open-government).</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Now following the passage of the FOIA Improvement Act, that same language has been codified, and requires that, agencies “shall withhold information” under the FOIA “only if the agency reasonably foresees that disclosure would harm an interest protected by an exemption” or “disclosure is prohibited by law.” (See, DOJ: FOIA Improvement Act of 2016, https://www.justice.gov/oip/training/foia_amendments_training_aug_2016/download).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The new foreseeable harm standard, which is now mandatory, has three elements:</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1.	Agencies shall “consider whether partial disclosure of information is possible whenever the agency determines that a full disclosure of a requested record is not possible.”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2.	Agencies shall “take reasonable steps necessary to segregate and release nonexempt information.”  Codification of DOJ’s Foreseeable Harm Standard 6. </a:t>
            </a: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3.	This provision does not require disclosure of information “that is otherwise prohibited from disclosure by law, or otherwise exempted from disclosure under [Exemption] 3.”</a:t>
            </a:r>
          </a:p>
          <a:p>
            <a:pPr marL="0" marR="0" lvl="0" indent="0" algn="l" rtl="0">
              <a:spcBef>
                <a:spcPts val="0"/>
              </a:spcBef>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endParaRPr lang="en-US" sz="1200" b="0" i="0" u="none" strike="noStrike" cap="none" dirty="0">
              <a:solidFill>
                <a:schemeClr val="dk1"/>
              </a:solidFill>
              <a:latin typeface="Arial"/>
              <a:ea typeface="Arial"/>
              <a:cs typeface="Arial"/>
              <a:sym typeface="Arial"/>
            </a:endParaRPr>
          </a:p>
        </p:txBody>
      </p:sp>
      <p:sp>
        <p:nvSpPr>
          <p:cNvPr id="255" name="Shape 25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United States Department of Justice v. Tax Analysts, 492 U.S. 136, 144-45 (1989)</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586664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975361" y="4560569"/>
            <a:ext cx="5364600" cy="4320599"/>
          </a:xfrm>
          <a:prstGeom prst="rect">
            <a:avLst/>
          </a:prstGeom>
        </p:spPr>
        <p:txBody>
          <a:bodyPr lIns="91425" tIns="91425" rIns="91425" bIns="91425" anchor="ctr" anchorCtr="0">
            <a:noAutofit/>
          </a:bodyPr>
          <a:lstStyle/>
          <a:p>
            <a:pPr lvl="0" rtl="0">
              <a:spcBef>
                <a:spcPts val="0"/>
              </a:spcBef>
              <a:buNone/>
            </a:pPr>
            <a:r>
              <a:rPr lang="en-US" b="1" dirty="0"/>
              <a:t>DISCUSS</a:t>
            </a:r>
            <a:r>
              <a:rPr lang="en-US" b="1" baseline="0" dirty="0"/>
              <a:t> GUIDANCE AND HAVE SHAWN </a:t>
            </a:r>
            <a:r>
              <a:rPr lang="en-US" b="1" baseline="0"/>
              <a:t>OUTLINE CLEARWELL—ALSO DISCUSS UMS SEARCHES</a:t>
            </a:r>
            <a:endParaRPr lang="en-US" b="1" baseline="0" dirty="0"/>
          </a:p>
          <a:p>
            <a:pPr lvl="0" rtl="0">
              <a:spcBef>
                <a:spcPts val="0"/>
              </a:spcBef>
              <a:buNone/>
            </a:pPr>
            <a:endParaRPr lang="en-US" baseline="0" dirty="0"/>
          </a:p>
          <a:p>
            <a:pPr lvl="0" rtl="0">
              <a:spcBef>
                <a:spcPts val="0"/>
              </a:spcBef>
              <a:buNone/>
            </a:pPr>
            <a:r>
              <a:rPr lang="en-US" baseline="0" dirty="0"/>
              <a:t>Foreseeable Harm </a:t>
            </a:r>
            <a:r>
              <a:rPr lang="en-US" dirty="0"/>
              <a:t>is largely pulled from the holding of </a:t>
            </a:r>
            <a:r>
              <a:rPr lang="en-US" i="1" dirty="0"/>
              <a:t>Russel</a:t>
            </a:r>
            <a:r>
              <a:rPr lang="en-US" dirty="0"/>
              <a:t>.  </a:t>
            </a:r>
            <a:endParaRPr dirty="0"/>
          </a:p>
        </p:txBody>
      </p:sp>
      <p:sp>
        <p:nvSpPr>
          <p:cNvPr id="264" name="Shape 264"/>
          <p:cNvSpPr txBox="1">
            <a:spLocks noGrp="1"/>
          </p:cNvSpPr>
          <p:nvPr>
            <p:ph type="sldNum" idx="12"/>
          </p:nvPr>
        </p:nvSpPr>
        <p:spPr>
          <a:xfrm>
            <a:off x="4145280" y="9121139"/>
            <a:ext cx="3169799" cy="480000"/>
          </a:xfrm>
          <a:prstGeom prst="rect">
            <a:avLst/>
          </a:prstGeom>
        </p:spPr>
        <p:txBody>
          <a:bodyPr lIns="96625" tIns="48300" rIns="96625" bIns="48300" anchor="b" anchorCtr="0">
            <a:noAutofit/>
          </a:bodyPr>
          <a:lstStyle/>
          <a:p>
            <a:pPr lvl="0" rtl="0">
              <a:spcBef>
                <a:spcPts val="0"/>
              </a:spcBef>
              <a:buClr>
                <a:srgbClr val="000000"/>
              </a:buClr>
              <a:buSzPct val="25000"/>
              <a:buFont typeface="Times New Roman"/>
              <a:buNone/>
            </a:pPr>
            <a:fld id="{00000000-1234-1234-1234-123412341234}" type="slidenum">
              <a:rPr lang="en-US"/>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r>
              <a:rPr lang="en-US" sz="1200" b="0" i="0" u="none" strike="noStrike" cap="none" dirty="0">
                <a:solidFill>
                  <a:schemeClr val="dk1"/>
                </a:solidFill>
                <a:latin typeface="Arial"/>
                <a:ea typeface="Arial"/>
                <a:cs typeface="Arial"/>
                <a:sym typeface="Arial"/>
              </a:rPr>
              <a:t>Before Exemption 4 review—discussion of </a:t>
            </a:r>
            <a:r>
              <a:rPr lang="en-US" sz="1200" b="1" i="0" u="none" strike="noStrike" cap="none" dirty="0">
                <a:solidFill>
                  <a:schemeClr val="dk1"/>
                </a:solidFill>
                <a:latin typeface="Arial"/>
                <a:ea typeface="Arial"/>
                <a:cs typeface="Arial"/>
                <a:sym typeface="Arial"/>
              </a:rPr>
              <a:t>value of prompt disclosure prior to answer of complaint</a:t>
            </a:r>
            <a:r>
              <a:rPr lang="en-US" sz="1200" b="1" i="0" u="none" strike="noStrike" cap="none" baseline="0" dirty="0">
                <a:solidFill>
                  <a:schemeClr val="dk1"/>
                </a:solidFill>
                <a:latin typeface="Arial"/>
                <a:ea typeface="Arial"/>
                <a:cs typeface="Arial"/>
                <a:sym typeface="Arial"/>
              </a:rPr>
              <a:t> or first scheduling order </a:t>
            </a:r>
            <a:r>
              <a:rPr lang="en-US" sz="1200" b="0" i="0" u="none" strike="noStrike" cap="none" baseline="0" dirty="0">
                <a:solidFill>
                  <a:schemeClr val="dk1"/>
                </a:solidFill>
                <a:latin typeface="Arial"/>
                <a:ea typeface="Arial"/>
                <a:cs typeface="Arial"/>
                <a:sym typeface="Arial"/>
              </a:rPr>
              <a:t>(NRDC v. DOC Settlement on Trump transition team disclosures).</a:t>
            </a:r>
          </a:p>
          <a:p>
            <a:pPr marL="0" marR="0" lvl="0" indent="0" algn="l" rtl="0">
              <a:spcBef>
                <a:spcPts val="0"/>
              </a:spcBef>
              <a:buSzPct val="25000"/>
              <a:buNone/>
            </a:pPr>
            <a:endParaRPr lang="en-US" sz="1200" b="0" i="0" u="none" strike="noStrike" cap="none" baseline="0" dirty="0">
              <a:solidFill>
                <a:schemeClr val="dk1"/>
              </a:solidFill>
              <a:latin typeface="Arial"/>
              <a:ea typeface="Arial"/>
              <a:cs typeface="Arial"/>
              <a:sym typeface="Arial"/>
            </a:endParaRPr>
          </a:p>
          <a:p>
            <a:pPr marL="0" marR="0" lvl="0" indent="0" algn="l" rtl="0">
              <a:spcBef>
                <a:spcPts val="0"/>
              </a:spcBef>
              <a:buSzPct val="25000"/>
              <a:buNone/>
            </a:pPr>
            <a:r>
              <a:rPr lang="en-US" sz="1200" b="0" i="0" u="none" strike="noStrike" cap="none" baseline="0" dirty="0">
                <a:solidFill>
                  <a:schemeClr val="dk1"/>
                </a:solidFill>
                <a:latin typeface="Arial"/>
                <a:ea typeface="Arial"/>
                <a:cs typeface="Arial"/>
                <a:sym typeface="Arial"/>
              </a:rPr>
              <a:t>Payment of settlements following lack of eligibility or entitlement—contrast with ERF settlement.  </a:t>
            </a:r>
            <a:endParaRPr sz="1200" b="0" i="0" u="none" strike="noStrike" cap="none" dirty="0">
              <a:solidFill>
                <a:schemeClr val="dk1"/>
              </a:solidFill>
              <a:latin typeface="Arial"/>
              <a:ea typeface="Arial"/>
              <a:cs typeface="Arial"/>
              <a:sym typeface="Arial"/>
            </a:endParaRPr>
          </a:p>
        </p:txBody>
      </p:sp>
      <p:sp>
        <p:nvSpPr>
          <p:cNvPr id="271" name="Shape 27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Burka v. HHS, 87 F.3d 508, 515 (D.C. Cir. 1996).</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2527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81764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Robin to Chime in on Vault Search capability that now includes Google Voice and Meet recordings can </a:t>
            </a:r>
            <a:r>
              <a:rPr lang="en-US"/>
              <a:t>be retrieved from Drive.</a:t>
            </a:r>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9531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See, “Administrative Record in Informal Rulemaking”, here:  https://www.acus.gov/document/administrative-record-informal-rulemaking#:~:text=As%20well%2C%20the%20administrative%20record,challenged%20agency%20action%20is%20lawful.</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9925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33449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575550" y="15240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200" b="1" i="0" u="none" strike="noStrike" cap="none" baseline="0" dirty="0">
                <a:solidFill>
                  <a:schemeClr val="dk2"/>
                </a:solidFill>
                <a:latin typeface="Arial"/>
                <a:ea typeface="Arial"/>
                <a:cs typeface="Arial"/>
                <a:sym typeface="Arial"/>
                <a:rtl val="0"/>
              </a:rPr>
              <a:t>NOAA FOIA &amp; PA Outreach</a:t>
            </a: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OCIO/NEDD</a:t>
            </a:r>
          </a:p>
          <a:p>
            <a:r>
              <a:rPr lang="en-US" sz="2400" dirty="0">
                <a:solidFill>
                  <a:schemeClr val="dk1"/>
                </a:solidFill>
              </a:rPr>
              <a:t>April 4, 2024</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Some materials in an agency’s rulemaking record may be protected from disclosure by law or withheld based on the basis of agency privilege, classification markings, confidentiality, or trade secret content.</a:t>
            </a:r>
          </a:p>
        </p:txBody>
      </p:sp>
      <p:pic>
        <p:nvPicPr>
          <p:cNvPr id="4" name="Picture 3">
            <a:extLst>
              <a:ext uri="{FF2B5EF4-FFF2-40B4-BE49-F238E27FC236}">
                <a16:creationId xmlns:a16="http://schemas.microsoft.com/office/drawing/2014/main" id="{0ACF4EE4-4D2C-42CD-B3ED-AFF892B53FE3}"/>
              </a:ext>
            </a:extLst>
          </p:cNvPr>
          <p:cNvPicPr>
            <a:picLocks noChangeAspect="1"/>
          </p:cNvPicPr>
          <p:nvPr/>
        </p:nvPicPr>
        <p:blipFill>
          <a:blip r:embed="rId3"/>
          <a:stretch>
            <a:fillRect/>
          </a:stretch>
        </p:blipFill>
        <p:spPr>
          <a:xfrm>
            <a:off x="1676400" y="3581400"/>
            <a:ext cx="5338011" cy="3180565"/>
          </a:xfrm>
          <a:prstGeom prst="rect">
            <a:avLst/>
          </a:prstGeom>
        </p:spPr>
      </p:pic>
    </p:spTree>
    <p:extLst>
      <p:ext uri="{BB962C8B-B14F-4D97-AF65-F5344CB8AC3E}">
        <p14:creationId xmlns:p14="http://schemas.microsoft.com/office/powerpoint/2010/main" val="135603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In this respect, APA is a much narrower scope of both search and disclosure, as FOIA’s scope of agency records is much broader, and includes all of those categories, even if they may ultimately be redacted pursuant to an applicable FOIA exemption. </a:t>
            </a:r>
          </a:p>
        </p:txBody>
      </p:sp>
      <p:pic>
        <p:nvPicPr>
          <p:cNvPr id="4" name="Picture 3">
            <a:extLst>
              <a:ext uri="{FF2B5EF4-FFF2-40B4-BE49-F238E27FC236}">
                <a16:creationId xmlns:a16="http://schemas.microsoft.com/office/drawing/2014/main" id="{0AA1F425-F410-423A-BDB8-E07693D93E60}"/>
              </a:ext>
            </a:extLst>
          </p:cNvPr>
          <p:cNvPicPr>
            <a:picLocks noChangeAspect="1"/>
          </p:cNvPicPr>
          <p:nvPr/>
        </p:nvPicPr>
        <p:blipFill>
          <a:blip r:embed="rId3"/>
          <a:stretch>
            <a:fillRect/>
          </a:stretch>
        </p:blipFill>
        <p:spPr>
          <a:xfrm>
            <a:off x="914400" y="3928310"/>
            <a:ext cx="7315200" cy="2239716"/>
          </a:xfrm>
          <a:prstGeom prst="rect">
            <a:avLst/>
          </a:prstGeom>
        </p:spPr>
      </p:pic>
    </p:spTree>
    <p:extLst>
      <p:ext uri="{BB962C8B-B14F-4D97-AF65-F5344CB8AC3E}">
        <p14:creationId xmlns:p14="http://schemas.microsoft.com/office/powerpoint/2010/main" val="310224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As a result, FOIA often will locate and process a significantly higher volume than an administrative record entails.  Similarly, the </a:t>
            </a:r>
            <a:r>
              <a:rPr lang="en-US" sz="2400" dirty="0" err="1"/>
              <a:t>segreability</a:t>
            </a:r>
            <a:r>
              <a:rPr lang="en-US" sz="2400" dirty="0"/>
              <a:t> analysis for FOIA has its own statutory exemptions, which are not well-aligned with the scope of an agency’s rulemaking record.  This results in a much higher volume of records being releasable under FOIA than what is produced within the administrative record.</a:t>
            </a:r>
          </a:p>
        </p:txBody>
      </p:sp>
    </p:spTree>
    <p:extLst>
      <p:ext uri="{BB962C8B-B14F-4D97-AF65-F5344CB8AC3E}">
        <p14:creationId xmlns:p14="http://schemas.microsoft.com/office/powerpoint/2010/main" val="169176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FOIA requesters are aware of this, and often will submit a FOIA request simultaneously with a challenge to the sufficiency of an agency rulemaking decision under the APA, and will use records obtained through the FOIA to buttress their position that the rulemaking was arbitrary and capricious.  </a:t>
            </a:r>
          </a:p>
        </p:txBody>
      </p:sp>
    </p:spTree>
    <p:extLst>
      <p:ext uri="{BB962C8B-B14F-4D97-AF65-F5344CB8AC3E}">
        <p14:creationId xmlns:p14="http://schemas.microsoft.com/office/powerpoint/2010/main" val="3181014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For this reason, we recommend that—if a FOIA is received that includes, within its scope, records that are relevant to a current rulemaking action, (or that will result in the production of records subject to an APA challenge to agency rulemaking), the FOIA analyst should reach out to GC to ensure that the attorneys defending the APA challenge be aware of all the records that are going to be released through the FOIA.  </a:t>
            </a:r>
          </a:p>
        </p:txBody>
      </p:sp>
    </p:spTree>
    <p:extLst>
      <p:ext uri="{BB962C8B-B14F-4D97-AF65-F5344CB8AC3E}">
        <p14:creationId xmlns:p14="http://schemas.microsoft.com/office/powerpoint/2010/main" val="3606585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By keeping GC informed, and providing them copies of what will be released under the FOIA, it decreases the likelihood of FOIA releases resulting in the Plaintiff being able to rebut the presumption of regularity in agency rulemaking.</a:t>
            </a:r>
          </a:p>
        </p:txBody>
      </p:sp>
    </p:spTree>
    <p:extLst>
      <p:ext uri="{BB962C8B-B14F-4D97-AF65-F5344CB8AC3E}">
        <p14:creationId xmlns:p14="http://schemas.microsoft.com/office/powerpoint/2010/main" val="4255197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The other area that APA challenges impacts FOIA processing is during the submitter notice portion of the </a:t>
            </a:r>
            <a:r>
              <a:rPr lang="en-US" sz="2400" dirty="0" err="1"/>
              <a:t>segregability</a:t>
            </a:r>
            <a:r>
              <a:rPr lang="en-US" sz="2400" dirty="0"/>
              <a:t> review under 15 CFR 4.9 for confidential business information.</a:t>
            </a:r>
          </a:p>
        </p:txBody>
      </p:sp>
      <p:pic>
        <p:nvPicPr>
          <p:cNvPr id="4" name="Picture 3">
            <a:extLst>
              <a:ext uri="{FF2B5EF4-FFF2-40B4-BE49-F238E27FC236}">
                <a16:creationId xmlns:a16="http://schemas.microsoft.com/office/drawing/2014/main" id="{6B344AC9-9137-4184-8884-BFDE00A800BB}"/>
              </a:ext>
            </a:extLst>
          </p:cNvPr>
          <p:cNvPicPr>
            <a:picLocks noChangeAspect="1"/>
          </p:cNvPicPr>
          <p:nvPr/>
        </p:nvPicPr>
        <p:blipFill>
          <a:blip r:embed="rId3"/>
          <a:stretch>
            <a:fillRect/>
          </a:stretch>
        </p:blipFill>
        <p:spPr>
          <a:xfrm>
            <a:off x="2095500" y="3652423"/>
            <a:ext cx="4953000" cy="2844628"/>
          </a:xfrm>
          <a:prstGeom prst="rect">
            <a:avLst/>
          </a:prstGeom>
        </p:spPr>
      </p:pic>
    </p:spTree>
    <p:extLst>
      <p:ext uri="{BB962C8B-B14F-4D97-AF65-F5344CB8AC3E}">
        <p14:creationId xmlns:p14="http://schemas.microsoft.com/office/powerpoint/2010/main" val="338508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Prepping Emails for FOIA Requests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Emails have become the primary target of FOIA requests, both in terms of the frank exchange of ideas, as well as the medium for attachment transmission, so that most FOIA requests will focus on email-based correspondence.  NOAA also has a centralized search capability, making requests for emails rarely billable for any significant search time.</a:t>
            </a:r>
          </a:p>
          <a:p>
            <a:pPr marL="279400" indent="0">
              <a:buNone/>
            </a:pPr>
            <a:endParaRPr lang="en-US" sz="2400" dirty="0"/>
          </a:p>
        </p:txBody>
      </p:sp>
    </p:spTree>
    <p:extLst>
      <p:ext uri="{BB962C8B-B14F-4D97-AF65-F5344CB8AC3E}">
        <p14:creationId xmlns:p14="http://schemas.microsoft.com/office/powerpoint/2010/main" val="272417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Prepping Emails for FOIA Requests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This leads to three unique considerations that should be weighed by both the FOIA personnel, as well as by the Staff or Line Office creating email correspondence.</a:t>
            </a:r>
          </a:p>
          <a:p>
            <a:pPr marL="279400" indent="0">
              <a:buNone/>
            </a:pPr>
            <a:endParaRPr lang="en-US" sz="2400" dirty="0"/>
          </a:p>
          <a:p>
            <a:pPr marL="279400" indent="0">
              <a:buNone/>
            </a:pPr>
            <a:r>
              <a:rPr lang="en-US" sz="2400" dirty="0"/>
              <a:t>1-Ensuring emails are suitable in content for release to the public</a:t>
            </a:r>
          </a:p>
          <a:p>
            <a:pPr marL="279400" indent="0">
              <a:buNone/>
            </a:pPr>
            <a:r>
              <a:rPr lang="en-US" sz="2400" dirty="0"/>
              <a:t>2-Crafting emails to be easily searchable and extractable while conducting a FOIA search</a:t>
            </a:r>
          </a:p>
          <a:p>
            <a:pPr marL="279400" indent="0">
              <a:buNone/>
            </a:pPr>
            <a:r>
              <a:rPr lang="en-US" sz="2400" dirty="0"/>
              <a:t>3-Familiarizing yourself with e-Discovery solutions to be able to quickly and effectively process high volumes of emails.</a:t>
            </a:r>
          </a:p>
          <a:p>
            <a:pPr marL="279400" indent="0">
              <a:buNone/>
            </a:pPr>
            <a:endParaRPr lang="en-US" sz="2400" dirty="0"/>
          </a:p>
        </p:txBody>
      </p:sp>
    </p:spTree>
    <p:extLst>
      <p:ext uri="{BB962C8B-B14F-4D97-AF65-F5344CB8AC3E}">
        <p14:creationId xmlns:p14="http://schemas.microsoft.com/office/powerpoint/2010/main" val="3812988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Prepping Emails for FOIA Requests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b="1" dirty="0"/>
              <a:t>1-Ensuring emails are suitable in content for release to the public</a:t>
            </a:r>
          </a:p>
          <a:p>
            <a:pPr marL="279400" indent="0">
              <a:buNone/>
            </a:pPr>
            <a:endParaRPr lang="en-US" sz="2400" dirty="0"/>
          </a:p>
          <a:p>
            <a:pPr marL="279400" indent="0">
              <a:buNone/>
            </a:pPr>
            <a:r>
              <a:rPr lang="en-US" sz="2400" dirty="0"/>
              <a:t>This is primarily an educational responsibility, to make users and leadership aware of the possible—and very likely—scenario where the content of their emails will be released to the public.  This also requires a general basic understanding of what is and is not exempt, recognizing that things such as vulgar language, post-decision communications, and embarrassing communications, are not exempt from disclosure.</a:t>
            </a:r>
          </a:p>
        </p:txBody>
      </p:sp>
    </p:spTree>
    <p:extLst>
      <p:ext uri="{BB962C8B-B14F-4D97-AF65-F5344CB8AC3E}">
        <p14:creationId xmlns:p14="http://schemas.microsoft.com/office/powerpoint/2010/main" val="228865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The accessibility of Chat and Meet to FOIA Requests</a:t>
            </a:r>
          </a:p>
          <a:p>
            <a:pPr marL="514350" indent="-457200">
              <a:buAutoNum type="arabicPeriod"/>
            </a:pPr>
            <a:r>
              <a:rPr lang="en-US" sz="2400" dirty="0">
                <a:solidFill>
                  <a:schemeClr val="dk1"/>
                </a:solidFill>
              </a:rPr>
              <a:t>The overlap of APA and FOIA</a:t>
            </a:r>
          </a:p>
          <a:p>
            <a:pPr marL="514350" indent="-457200">
              <a:buAutoNum type="arabicPeriod"/>
            </a:pPr>
            <a:r>
              <a:rPr lang="en-US" sz="2400" dirty="0">
                <a:solidFill>
                  <a:schemeClr val="dk1"/>
                </a:solidFill>
              </a:rPr>
              <a:t>Prepping Emails and Correspondence for FOIA</a:t>
            </a:r>
          </a:p>
          <a:p>
            <a:pPr marL="514350" indent="-457200">
              <a:buAutoNum type="arabicPeriod"/>
            </a:pPr>
            <a:r>
              <a:rPr lang="en-US" sz="2400" dirty="0">
                <a:solidFill>
                  <a:schemeClr val="dk1"/>
                </a:solidFill>
              </a:rPr>
              <a:t>Criteria for Deliberative Process Privilege</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Prepping Emails for FOIA Requests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b="1" dirty="0"/>
              <a:t>2-Crafting emails to be easily searchable and extractable while conducting a FOIA search</a:t>
            </a:r>
          </a:p>
          <a:p>
            <a:pPr marL="279400" indent="0">
              <a:buNone/>
            </a:pPr>
            <a:endParaRPr lang="en-US" sz="2400" dirty="0"/>
          </a:p>
          <a:p>
            <a:pPr marL="279400" indent="0">
              <a:buNone/>
            </a:pPr>
            <a:r>
              <a:rPr lang="en-US" sz="2400" dirty="0"/>
              <a:t>Search efforts have shifted to a more centralized search capability, and virtually all searches require some type of key word retrieval.  This can be expedited if files, projects, and related topics are associated by tagging, or by a standardized unique naming convention that disassociates unrelated topics.</a:t>
            </a:r>
          </a:p>
          <a:p>
            <a:pPr marL="279400" indent="0">
              <a:buNone/>
            </a:pPr>
            <a:endParaRPr lang="en-US" sz="2400" dirty="0"/>
          </a:p>
          <a:p>
            <a:pPr marL="279400" indent="0">
              <a:buNone/>
            </a:pPr>
            <a:r>
              <a:rPr lang="en-US" sz="2400" dirty="0"/>
              <a:t>Additionally, we recommend sorting and batching topics in file folders in Drive—rather than siloed shared drives.</a:t>
            </a:r>
          </a:p>
        </p:txBody>
      </p:sp>
    </p:spTree>
    <p:extLst>
      <p:ext uri="{BB962C8B-B14F-4D97-AF65-F5344CB8AC3E}">
        <p14:creationId xmlns:p14="http://schemas.microsoft.com/office/powerpoint/2010/main" val="53106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Prepping Emails for FOIA Requests</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b="1" dirty="0"/>
              <a:t>3-Familiarizing yourself with e-Discovery solutions to be able to quickly and effectively process high volumes of emails.</a:t>
            </a:r>
          </a:p>
          <a:p>
            <a:pPr marL="279400" indent="0">
              <a:buNone/>
            </a:pPr>
            <a:endParaRPr lang="en-US" sz="2400" b="1" dirty="0"/>
          </a:p>
          <a:p>
            <a:pPr marL="279400" indent="0">
              <a:buNone/>
            </a:pPr>
            <a:r>
              <a:rPr lang="en-US" sz="2400" dirty="0"/>
              <a:t>The volume and complexity of FOIA responses has spiked dramatically over the last 9 years.  FOIA responses now frequently involve several thousands of emails, along with their associated attachments.  These are not manageable manually, and manual duplication is virtually impossible.  E-Discovery has become nearly indispensable for managing high-volume, complex email-based requests.  Current options include EDR or Clearwell, and training is available for both solutions.</a:t>
            </a:r>
          </a:p>
        </p:txBody>
      </p:sp>
    </p:spTree>
    <p:extLst>
      <p:ext uri="{BB962C8B-B14F-4D97-AF65-F5344CB8AC3E}">
        <p14:creationId xmlns:p14="http://schemas.microsoft.com/office/powerpoint/2010/main" val="1154761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Criteria for Deliberative Process Privilege</a:t>
            </a:r>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Exemption (b)(5) essentially incorporates all discovery privilege into the </a:t>
            </a:r>
            <a:r>
              <a:rPr lang="en-US" sz="2400" dirty="0" err="1"/>
              <a:t>segregability</a:t>
            </a:r>
            <a:r>
              <a:rPr lang="en-US" sz="2400" dirty="0"/>
              <a:t> analysis.  As a result, all judicially recognized privileges that would prevent disclosure of a record in discovery equally apply to FOIA through Exemption (b)(5).  This includes Attorney Work Product Privilege (AWP), Attorney Client Privilege (AC), Deliberative Process Privilege (DPP), and many others.  For the purposes of the FOIA, most privilege assertions are limited to AC, AWP, or DPP.</a:t>
            </a:r>
          </a:p>
        </p:txBody>
      </p:sp>
    </p:spTree>
    <p:extLst>
      <p:ext uri="{BB962C8B-B14F-4D97-AF65-F5344CB8AC3E}">
        <p14:creationId xmlns:p14="http://schemas.microsoft.com/office/powerpoint/2010/main" val="1435822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Criteria for Deliberative Process Privilege</a:t>
            </a:r>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Exemption (b)(5) essentially incorporates all discovery privilege into the </a:t>
            </a:r>
            <a:r>
              <a:rPr lang="en-US" sz="2400" dirty="0" err="1"/>
              <a:t>segregability</a:t>
            </a:r>
            <a:r>
              <a:rPr lang="en-US" sz="2400" dirty="0"/>
              <a:t> analysis.  As a result, all judicially recognized privileges that would prevent disclosure of a record in discovery equally apply to FOIA through Exemption (b)(5).  This includes Attorney Work Product Privilege (AWP), Attorney Client Privilege (AC), Deliberative Process Privilege (DPP), and many others.  For the purposes of the FOIA, most privilege assertions are limited to AC, AWP, or DPP.</a:t>
            </a:r>
          </a:p>
        </p:txBody>
      </p:sp>
    </p:spTree>
    <p:extLst>
      <p:ext uri="{BB962C8B-B14F-4D97-AF65-F5344CB8AC3E}">
        <p14:creationId xmlns:p14="http://schemas.microsoft.com/office/powerpoint/2010/main" val="3639691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24</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The Standard for the Exemption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When (b)(5) Applies:</a:t>
            </a:r>
          </a:p>
          <a:p>
            <a:pPr marL="0" marR="0" lvl="0" indent="0" algn="l" rtl="0">
              <a:lnSpc>
                <a:spcPct val="100000"/>
              </a:lnSpc>
              <a:spcBef>
                <a:spcPts val="0"/>
              </a:spcBef>
              <a:spcAft>
                <a:spcPts val="0"/>
              </a:spcAft>
              <a:buNone/>
            </a:pPr>
            <a:endParaRPr sz="2400" b="1" dirty="0"/>
          </a:p>
          <a:p>
            <a:pPr marL="457200" marR="0" lvl="0" indent="-381000" algn="l" rtl="0">
              <a:lnSpc>
                <a:spcPct val="100000"/>
              </a:lnSpc>
              <a:spcBef>
                <a:spcPts val="560"/>
              </a:spcBef>
              <a:spcAft>
                <a:spcPts val="1000"/>
              </a:spcAft>
              <a:buClr>
                <a:srgbClr val="000000"/>
              </a:buClr>
              <a:buSzPct val="100000"/>
              <a:buFont typeface="Arial"/>
            </a:pPr>
            <a:r>
              <a:rPr lang="en-US" sz="2400" b="0" i="0" u="none" strike="noStrike" cap="none" dirty="0">
                <a:solidFill>
                  <a:srgbClr val="000000"/>
                </a:solidFill>
                <a:latin typeface="Arial"/>
                <a:ea typeface="Arial"/>
                <a:cs typeface="Arial"/>
                <a:sym typeface="Arial"/>
              </a:rPr>
              <a:t>(b)(5) by statute generally protects: “Inter and intra-agency” (internal and external) communications that would not be available by law to a party other than an agency in litigation with the agency”.  </a:t>
            </a:r>
          </a:p>
          <a:p>
            <a:pPr marL="457200" marR="0" lvl="0" indent="-381000" algn="l" rtl="0">
              <a:lnSpc>
                <a:spcPct val="100000"/>
              </a:lnSpc>
              <a:spcBef>
                <a:spcPts val="560"/>
              </a:spcBef>
              <a:spcAft>
                <a:spcPts val="1000"/>
              </a:spcAft>
              <a:buClr>
                <a:srgbClr val="000000"/>
              </a:buClr>
              <a:buSzPct val="100000"/>
              <a:buFont typeface="Arial"/>
            </a:pPr>
            <a:r>
              <a:rPr lang="en-US" sz="2400" b="0" i="0" u="none" strike="noStrike" cap="none" dirty="0">
                <a:solidFill>
                  <a:srgbClr val="000000"/>
                </a:solidFill>
                <a:latin typeface="Arial"/>
                <a:ea typeface="Arial"/>
                <a:cs typeface="Arial"/>
                <a:sym typeface="Arial"/>
              </a:rPr>
              <a:t>Courts define this as </a:t>
            </a:r>
            <a:r>
              <a:rPr lang="en-US" sz="2400" dirty="0"/>
              <a:t>protecting records </a:t>
            </a:r>
            <a:r>
              <a:rPr lang="en-US" sz="2400" b="0" i="0" u="none" strike="noStrike" cap="none" dirty="0">
                <a:solidFill>
                  <a:srgbClr val="000000"/>
                </a:solidFill>
                <a:latin typeface="Arial"/>
                <a:ea typeface="Arial"/>
                <a:cs typeface="Arial"/>
                <a:sym typeface="Arial"/>
              </a:rPr>
              <a:t>that are </a:t>
            </a:r>
            <a:r>
              <a:rPr lang="en-US" sz="2400" dirty="0"/>
              <a:t>typically</a:t>
            </a:r>
            <a:r>
              <a:rPr lang="en-US" sz="2400" b="0" i="0" u="none" strike="noStrike" cap="none" dirty="0">
                <a:solidFill>
                  <a:srgbClr val="000000"/>
                </a:solidFill>
                <a:latin typeface="Arial"/>
                <a:ea typeface="Arial"/>
                <a:cs typeface="Arial"/>
                <a:sym typeface="Arial"/>
              </a:rPr>
              <a:t> privileged in civil discovery</a:t>
            </a: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25</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The Standard for the Exemption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Exemption 5 Incorporates civil discovery privileges into the FOIA</a:t>
            </a:r>
          </a:p>
          <a:p>
            <a:pPr marL="0" marR="0" lvl="0" indent="0" algn="l" rtl="0">
              <a:lnSpc>
                <a:spcPct val="100000"/>
              </a:lnSpc>
              <a:spcBef>
                <a:spcPts val="0"/>
              </a:spcBef>
              <a:spcAft>
                <a:spcPts val="0"/>
              </a:spcAft>
              <a:buNone/>
            </a:pPr>
            <a:endParaRPr sz="2400" b="1" dirty="0"/>
          </a:p>
          <a:p>
            <a:pPr marL="457200" marR="0" lvl="0" indent="-381000" algn="l" rtl="0">
              <a:lnSpc>
                <a:spcPct val="100000"/>
              </a:lnSpc>
              <a:spcBef>
                <a:spcPts val="560"/>
              </a:spcBef>
              <a:spcAft>
                <a:spcPts val="1000"/>
              </a:spcAft>
              <a:buClr>
                <a:srgbClr val="000000"/>
              </a:buClr>
              <a:buSzPct val="100000"/>
              <a:buFont typeface="Arial"/>
            </a:pPr>
            <a:r>
              <a:rPr lang="en-US" sz="2400" dirty="0"/>
              <a:t>In this way it prevents requesters from using the FOIA to get documents that would be privileged in discovery as the exemption is coextensive with the scope of each of the civil discovery privileges it incorporates.  </a:t>
            </a:r>
            <a:endParaRPr lang="en-US" sz="24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230538903"/>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26</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Applicability</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lvl="0" indent="0">
              <a:spcBef>
                <a:spcPts val="0"/>
              </a:spcBef>
              <a:buNone/>
            </a:pPr>
            <a:r>
              <a:rPr lang="en-US" sz="2400" b="1" dirty="0"/>
              <a:t>Two requirements:</a:t>
            </a:r>
          </a:p>
          <a:p>
            <a:pPr marL="0" lvl="0" indent="0">
              <a:spcBef>
                <a:spcPts val="0"/>
              </a:spcBef>
              <a:buNone/>
            </a:pPr>
            <a:endParaRPr lang="en-US" sz="2400" b="1" dirty="0"/>
          </a:p>
          <a:p>
            <a:pPr marL="0" lvl="0" indent="0">
              <a:spcBef>
                <a:spcPts val="0"/>
              </a:spcBef>
              <a:buNone/>
            </a:pPr>
            <a:r>
              <a:rPr lang="en-US" sz="2400" dirty="0"/>
              <a:t>1.  Threshold</a:t>
            </a:r>
          </a:p>
          <a:p>
            <a:pPr marL="0" lvl="0" indent="0">
              <a:spcBef>
                <a:spcPts val="0"/>
              </a:spcBef>
              <a:buNone/>
            </a:pPr>
            <a:endParaRPr lang="en-US" sz="2400" dirty="0"/>
          </a:p>
          <a:p>
            <a:pPr marL="0" lvl="0" indent="0">
              <a:spcBef>
                <a:spcPts val="0"/>
              </a:spcBef>
              <a:buNone/>
            </a:pPr>
            <a:r>
              <a:rPr lang="en-US" sz="2400" dirty="0"/>
              <a:t>and</a:t>
            </a:r>
          </a:p>
          <a:p>
            <a:pPr marL="0" lvl="0" indent="0">
              <a:spcBef>
                <a:spcPts val="0"/>
              </a:spcBef>
              <a:buNone/>
            </a:pPr>
            <a:endParaRPr lang="en-US" sz="2400" dirty="0"/>
          </a:p>
          <a:p>
            <a:pPr marL="0" lvl="0" indent="0">
              <a:spcBef>
                <a:spcPts val="0"/>
              </a:spcBef>
              <a:buNone/>
            </a:pPr>
            <a:r>
              <a:rPr lang="en-US" sz="2400" dirty="0"/>
              <a:t>2.  Applicable discovery privilege</a:t>
            </a: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56335121"/>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27</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Threshold: Nature of the Relationship</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b="1" i="0" u="none" strike="noStrike" cap="none" dirty="0">
                <a:solidFill>
                  <a:srgbClr val="000000"/>
                </a:solidFill>
                <a:latin typeface="Arial"/>
                <a:ea typeface="Arial"/>
                <a:cs typeface="Arial"/>
                <a:sym typeface="Arial"/>
              </a:rPr>
              <a:t>THRESHOLD</a:t>
            </a:r>
          </a:p>
          <a:p>
            <a:pPr marL="76200" marR="0" lvl="0" indent="0" algn="l" rtl="0">
              <a:lnSpc>
                <a:spcPct val="100000"/>
              </a:lnSpc>
              <a:spcBef>
                <a:spcPts val="0"/>
              </a:spcBef>
              <a:spcAft>
                <a:spcPts val="1000"/>
              </a:spcAft>
              <a:buClr>
                <a:srgbClr val="000000"/>
              </a:buClr>
              <a:buSzPct val="100000"/>
              <a:buNone/>
            </a:pPr>
            <a:r>
              <a:rPr lang="en-US" sz="2400" b="1" dirty="0"/>
              <a:t>-</a:t>
            </a:r>
            <a:r>
              <a:rPr lang="en-US" sz="2400" dirty="0"/>
              <a:t>Is the communication inter- or intra- agency.  If not, waiver applies, and we do not reach the question of privilege.</a:t>
            </a:r>
          </a:p>
          <a:p>
            <a:pPr marL="76200" marR="0" lvl="0" indent="0" algn="l" rtl="0">
              <a:lnSpc>
                <a:spcPct val="100000"/>
              </a:lnSpc>
              <a:spcBef>
                <a:spcPts val="0"/>
              </a:spcBef>
              <a:spcAft>
                <a:spcPts val="1000"/>
              </a:spcAft>
              <a:buClr>
                <a:srgbClr val="000000"/>
              </a:buClr>
              <a:buSzPct val="100000"/>
              <a:buNone/>
            </a:pPr>
            <a:endParaRPr lang="en-US" sz="2400" dirty="0"/>
          </a:p>
          <a:p>
            <a:pPr marL="76200" marR="0" lvl="0" indent="0" algn="l" rtl="0">
              <a:lnSpc>
                <a:spcPct val="100000"/>
              </a:lnSpc>
              <a:spcBef>
                <a:spcPts val="0"/>
              </a:spcBef>
              <a:spcAft>
                <a:spcPts val="1000"/>
              </a:spcAft>
              <a:buClr>
                <a:srgbClr val="000000"/>
              </a:buClr>
              <a:buSzPct val="100000"/>
              <a:buNone/>
            </a:pPr>
            <a:r>
              <a:rPr lang="en-US" sz="2400" dirty="0"/>
              <a:t>-Communication must be acting as if made by an employee—whether by contract, or nature of the relationship.   </a:t>
            </a:r>
          </a:p>
          <a:p>
            <a:pPr marL="76200" marR="0" lvl="0" indent="0" algn="l" rtl="0">
              <a:lnSpc>
                <a:spcPct val="100000"/>
              </a:lnSpc>
              <a:spcBef>
                <a:spcPts val="0"/>
              </a:spcBef>
              <a:spcAft>
                <a:spcPts val="1000"/>
              </a:spcAft>
              <a:buClr>
                <a:srgbClr val="000000"/>
              </a:buClr>
              <a:buSzPct val="100000"/>
              <a:buNone/>
            </a:pPr>
            <a:endParaRPr lang="en-US" sz="2400" b="1" i="0" u="none" strike="noStrike" cap="none" dirty="0">
              <a:solidFill>
                <a:srgbClr val="000000"/>
              </a:solidFill>
              <a:latin typeface="Arial"/>
              <a:ea typeface="Arial"/>
              <a:cs typeface="Arial"/>
              <a:sym typeface="Arial"/>
            </a:endParaRP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64087213"/>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28</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Threshold:   Nature of the Relationship (Cont’d)</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b="1" i="0" u="none" strike="noStrike" cap="none" dirty="0">
                <a:solidFill>
                  <a:srgbClr val="000000"/>
                </a:solidFill>
                <a:latin typeface="Arial"/>
                <a:ea typeface="Arial"/>
                <a:cs typeface="Arial"/>
                <a:sym typeface="Arial"/>
              </a:rPr>
              <a:t>THRESHOLD</a:t>
            </a:r>
          </a:p>
          <a:p>
            <a:pPr marL="76200" marR="0" lvl="0" indent="0" algn="l" rtl="0">
              <a:lnSpc>
                <a:spcPct val="100000"/>
              </a:lnSpc>
              <a:spcBef>
                <a:spcPts val="0"/>
              </a:spcBef>
              <a:spcAft>
                <a:spcPts val="1000"/>
              </a:spcAft>
              <a:buClr>
                <a:srgbClr val="000000"/>
              </a:buClr>
              <a:buSzPct val="100000"/>
              <a:buNone/>
            </a:pPr>
            <a:endParaRPr lang="en-US" sz="2400" b="1" i="0" u="none" strike="noStrike" cap="none" dirty="0">
              <a:solidFill>
                <a:srgbClr val="000000"/>
              </a:solidFill>
              <a:latin typeface="Arial"/>
              <a:ea typeface="Arial"/>
              <a:cs typeface="Arial"/>
              <a:sym typeface="Arial"/>
            </a:endParaRPr>
          </a:p>
          <a:p>
            <a:pPr marL="419100" indent="-342900">
              <a:spcBef>
                <a:spcPts val="0"/>
              </a:spcBef>
              <a:spcAft>
                <a:spcPts val="1000"/>
              </a:spcAft>
              <a:buClr>
                <a:srgbClr val="000000"/>
              </a:buClr>
            </a:pPr>
            <a:r>
              <a:rPr lang="en-US" sz="2400" b="1" dirty="0"/>
              <a:t>Inter- or intra- agency includes</a:t>
            </a:r>
          </a:p>
          <a:p>
            <a:pPr marL="476250" lvl="1" indent="0">
              <a:spcBef>
                <a:spcPts val="0"/>
              </a:spcBef>
              <a:spcAft>
                <a:spcPts val="1000"/>
              </a:spcAft>
              <a:buClr>
                <a:srgbClr val="000000"/>
              </a:buClr>
              <a:buNone/>
            </a:pPr>
            <a:r>
              <a:rPr lang="en-US" sz="2400" i="0" u="sng" strike="noStrike" cap="none" dirty="0">
                <a:solidFill>
                  <a:srgbClr val="000000"/>
                </a:solidFill>
                <a:latin typeface="Arial"/>
                <a:ea typeface="Arial"/>
                <a:cs typeface="Arial"/>
                <a:sym typeface="Arial"/>
              </a:rPr>
              <a:t>Contractors</a:t>
            </a:r>
            <a:r>
              <a:rPr lang="en-US" sz="2400" i="0" u="none" strike="noStrike" cap="none" dirty="0">
                <a:solidFill>
                  <a:srgbClr val="000000"/>
                </a:solidFill>
                <a:latin typeface="Arial"/>
                <a:ea typeface="Arial"/>
                <a:cs typeface="Arial"/>
                <a:sym typeface="Arial"/>
              </a:rPr>
              <a:t>--</a:t>
            </a:r>
            <a:r>
              <a:rPr lang="en-US" sz="2400" dirty="0">
                <a:solidFill>
                  <a:schemeClr val="tx1"/>
                </a:solidFill>
                <a:latin typeface="Times New Roman" panose="02020603050405020304" pitchFamily="18" charset="0"/>
                <a:cs typeface="Times New Roman" panose="02020603050405020304" pitchFamily="18" charset="0"/>
              </a:rPr>
              <a:t>Those who have a formal, contractual, paid relationship with an agency.  This also extends to counsel hired by private company in a contractual relationship with the agency.  </a:t>
            </a: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29</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Threshold:   Nature of the Relationship (Cont’d)</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b="1" i="0" u="none" strike="noStrike" cap="none" dirty="0">
                <a:solidFill>
                  <a:srgbClr val="000000"/>
                </a:solidFill>
                <a:latin typeface="Arial"/>
                <a:ea typeface="Arial"/>
                <a:cs typeface="Arial"/>
                <a:sym typeface="Arial"/>
              </a:rPr>
              <a:t>THRESHOLD</a:t>
            </a:r>
          </a:p>
          <a:p>
            <a:pPr marL="76200" marR="0" lvl="0" indent="0" algn="l" rtl="0">
              <a:lnSpc>
                <a:spcPct val="100000"/>
              </a:lnSpc>
              <a:spcBef>
                <a:spcPts val="0"/>
              </a:spcBef>
              <a:spcAft>
                <a:spcPts val="1000"/>
              </a:spcAft>
              <a:buClr>
                <a:srgbClr val="000000"/>
              </a:buClr>
              <a:buSzPct val="100000"/>
              <a:buNone/>
            </a:pPr>
            <a:endParaRPr lang="en-US" sz="2400" b="1" i="0" u="none" strike="noStrike" cap="none" dirty="0">
              <a:solidFill>
                <a:srgbClr val="000000"/>
              </a:solidFill>
              <a:latin typeface="Arial"/>
              <a:ea typeface="Arial"/>
              <a:cs typeface="Arial"/>
              <a:sym typeface="Arial"/>
            </a:endParaRPr>
          </a:p>
          <a:p>
            <a:pPr marL="419100" indent="-342900">
              <a:spcBef>
                <a:spcPts val="0"/>
              </a:spcBef>
              <a:spcAft>
                <a:spcPts val="1000"/>
              </a:spcAft>
              <a:buClr>
                <a:srgbClr val="000000"/>
              </a:buClr>
            </a:pPr>
            <a:r>
              <a:rPr lang="en-US" sz="2400" b="1" dirty="0"/>
              <a:t>Inter- or intra- agency includes</a:t>
            </a:r>
            <a:endParaRPr lang="en-US" sz="2400" i="0" u="none" strike="noStrike" cap="none" dirty="0">
              <a:solidFill>
                <a:srgbClr val="000000"/>
              </a:solidFill>
              <a:latin typeface="Arial"/>
              <a:ea typeface="Arial"/>
              <a:cs typeface="Arial"/>
              <a:sym typeface="Arial"/>
            </a:endParaRPr>
          </a:p>
          <a:p>
            <a:pPr marL="476250" lvl="1" indent="0">
              <a:spcBef>
                <a:spcPts val="0"/>
              </a:spcBef>
              <a:spcAft>
                <a:spcPts val="1000"/>
              </a:spcAft>
              <a:buClr>
                <a:srgbClr val="000000"/>
              </a:buClr>
              <a:buNone/>
            </a:pPr>
            <a:r>
              <a:rPr lang="en-US" sz="2400" u="sng" dirty="0"/>
              <a:t>Peer Review</a:t>
            </a:r>
            <a:r>
              <a:rPr lang="en-US" sz="2400" dirty="0"/>
              <a:t>:  This protects recommendations on suitability of an article or study for publication, even if the decision on "whether and where" to publish article has not yet been made.  NOAA has directly litigated this issue and prevailed in the </a:t>
            </a:r>
            <a:r>
              <a:rPr lang="en-US" sz="2400" i="1" dirty="0"/>
              <a:t>Judicial Watch v. DOC</a:t>
            </a:r>
            <a:r>
              <a:rPr lang="en-US" sz="2400" dirty="0"/>
              <a:t> litigation on the hiatus paper in Science magazine.</a:t>
            </a: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1995036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Accessibility of Chat and Meet to FOIA Requests</a:t>
            </a:r>
            <a:endParaRPr lang="en-US" b="1" dirty="0"/>
          </a:p>
        </p:txBody>
      </p:sp>
      <p:sp>
        <p:nvSpPr>
          <p:cNvPr id="3" name="Text Placeholder 2"/>
          <p:cNvSpPr>
            <a:spLocks noGrp="1"/>
          </p:cNvSpPr>
          <p:nvPr>
            <p:ph type="body" idx="1"/>
          </p:nvPr>
        </p:nvSpPr>
        <p:spPr/>
        <p:txBody>
          <a:bodyPr/>
          <a:lstStyle/>
          <a:p>
            <a:pPr marL="279400" indent="0">
              <a:buNone/>
            </a:pPr>
            <a:r>
              <a:rPr lang="en-US" sz="2400" dirty="0"/>
              <a:t>First is a consideration of what constitutes an agency record, which is the standard for what records are subject to the FOIA.  If it is an agency record, then, under 5 USC 552(f)(2), it is subject to the FOIA, regardless of the form or format.</a:t>
            </a:r>
          </a:p>
          <a:p>
            <a:pPr marL="279400" indent="0">
              <a:buNone/>
            </a:pPr>
            <a:endParaRPr lang="en-US" sz="2400" dirty="0"/>
          </a:p>
          <a:p>
            <a:pPr marL="279400" indent="0">
              <a:buNone/>
            </a:pPr>
            <a:endParaRPr lang="en-US" sz="2400" dirty="0"/>
          </a:p>
        </p:txBody>
      </p:sp>
    </p:spTree>
    <p:extLst>
      <p:ext uri="{BB962C8B-B14F-4D97-AF65-F5344CB8AC3E}">
        <p14:creationId xmlns:p14="http://schemas.microsoft.com/office/powerpoint/2010/main" val="2172735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30</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Threshold:   Nature of the Relationship (Cont’d)</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b="1" i="0" u="none" strike="noStrike" cap="none" dirty="0">
                <a:solidFill>
                  <a:srgbClr val="000000"/>
                </a:solidFill>
                <a:latin typeface="Arial"/>
                <a:ea typeface="Arial"/>
                <a:cs typeface="Arial"/>
                <a:sym typeface="Arial"/>
              </a:rPr>
              <a:t>THRESHOLD</a:t>
            </a:r>
          </a:p>
          <a:p>
            <a:pPr marL="76200" marR="0" lvl="0" indent="0" algn="l" rtl="0">
              <a:lnSpc>
                <a:spcPct val="100000"/>
              </a:lnSpc>
              <a:spcBef>
                <a:spcPts val="0"/>
              </a:spcBef>
              <a:spcAft>
                <a:spcPts val="1000"/>
              </a:spcAft>
              <a:buClr>
                <a:srgbClr val="000000"/>
              </a:buClr>
              <a:buSzPct val="100000"/>
              <a:buNone/>
            </a:pPr>
            <a:endParaRPr lang="en-US" sz="2400" b="1" i="0" u="none" strike="noStrike" cap="none" dirty="0">
              <a:solidFill>
                <a:srgbClr val="000000"/>
              </a:solidFill>
              <a:latin typeface="Arial"/>
              <a:ea typeface="Arial"/>
              <a:cs typeface="Arial"/>
              <a:sym typeface="Arial"/>
            </a:endParaRPr>
          </a:p>
          <a:p>
            <a:pPr marL="419100" indent="-342900">
              <a:spcBef>
                <a:spcPts val="0"/>
              </a:spcBef>
              <a:spcAft>
                <a:spcPts val="1000"/>
              </a:spcAft>
              <a:buClr>
                <a:srgbClr val="000000"/>
              </a:buClr>
            </a:pPr>
            <a:r>
              <a:rPr lang="en-US" sz="2400" b="1" dirty="0"/>
              <a:t>Inter- or intra- agency includes</a:t>
            </a:r>
            <a:endParaRPr lang="en-US" sz="2400" i="0" u="none" strike="noStrike" cap="none" dirty="0">
              <a:solidFill>
                <a:srgbClr val="000000"/>
              </a:solidFill>
              <a:latin typeface="Arial"/>
              <a:ea typeface="Arial"/>
              <a:cs typeface="Arial"/>
              <a:sym typeface="Arial"/>
            </a:endParaRPr>
          </a:p>
          <a:p>
            <a:pPr marL="476250" lvl="1" indent="0">
              <a:spcBef>
                <a:spcPts val="0"/>
              </a:spcBef>
              <a:spcAft>
                <a:spcPts val="1000"/>
              </a:spcAft>
              <a:buClr>
                <a:srgbClr val="000000"/>
              </a:buClr>
              <a:buNone/>
            </a:pPr>
            <a:r>
              <a:rPr lang="en-US" sz="2400" u="sng" dirty="0"/>
              <a:t>Consultant Corollary</a:t>
            </a:r>
            <a:r>
              <a:rPr lang="en-US" sz="2400" dirty="0"/>
              <a:t>:  Can be formal contractual relationship or unpaid volunteer basis.  </a:t>
            </a:r>
          </a:p>
          <a:p>
            <a:pPr marL="476250" lvl="1" indent="0">
              <a:spcBef>
                <a:spcPts val="0"/>
              </a:spcBef>
              <a:spcAft>
                <a:spcPts val="1000"/>
              </a:spcAft>
              <a:buClr>
                <a:srgbClr val="000000"/>
              </a:buClr>
              <a:buNone/>
            </a:pPr>
            <a:r>
              <a:rPr lang="en-US" sz="2400" dirty="0"/>
              <a:t>However, the outsider cannot be seeking a government benefit at the expense of another party.</a:t>
            </a: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94161254"/>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31</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Threshold:   Nature of the Relationship (Cont’d)</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b="1" i="0" u="none" strike="noStrike" cap="none" dirty="0">
                <a:solidFill>
                  <a:srgbClr val="000000"/>
                </a:solidFill>
                <a:latin typeface="Arial"/>
                <a:ea typeface="Arial"/>
                <a:cs typeface="Arial"/>
                <a:sym typeface="Arial"/>
              </a:rPr>
              <a:t>THRESHOLD</a:t>
            </a:r>
          </a:p>
          <a:p>
            <a:pPr marL="76200" marR="0" lvl="0" indent="0" algn="l" rtl="0">
              <a:lnSpc>
                <a:spcPct val="100000"/>
              </a:lnSpc>
              <a:spcBef>
                <a:spcPts val="0"/>
              </a:spcBef>
              <a:spcAft>
                <a:spcPts val="1000"/>
              </a:spcAft>
              <a:buClr>
                <a:srgbClr val="000000"/>
              </a:buClr>
              <a:buSzPct val="100000"/>
              <a:buNone/>
            </a:pPr>
            <a:endParaRPr lang="en-US" sz="2400" b="1" i="0" u="none" strike="noStrike" cap="none" dirty="0">
              <a:solidFill>
                <a:srgbClr val="000000"/>
              </a:solidFill>
              <a:latin typeface="Arial"/>
              <a:ea typeface="Arial"/>
              <a:cs typeface="Arial"/>
              <a:sym typeface="Arial"/>
            </a:endParaRPr>
          </a:p>
          <a:p>
            <a:pPr marL="419100" indent="-342900">
              <a:spcBef>
                <a:spcPts val="0"/>
              </a:spcBef>
              <a:spcAft>
                <a:spcPts val="1000"/>
              </a:spcAft>
              <a:buClr>
                <a:srgbClr val="000000"/>
              </a:buClr>
            </a:pPr>
            <a:r>
              <a:rPr lang="en-US" sz="2400" b="1" dirty="0"/>
              <a:t>Inter- or intra- agency includes</a:t>
            </a:r>
            <a:endParaRPr lang="en-US" sz="2400" i="0" u="none" strike="noStrike" cap="none" dirty="0">
              <a:solidFill>
                <a:srgbClr val="000000"/>
              </a:solidFill>
              <a:latin typeface="Arial"/>
              <a:ea typeface="Arial"/>
              <a:cs typeface="Arial"/>
              <a:sym typeface="Arial"/>
            </a:endParaRPr>
          </a:p>
          <a:p>
            <a:pPr marL="476250" lvl="1" indent="0">
              <a:spcBef>
                <a:spcPts val="0"/>
              </a:spcBef>
              <a:spcAft>
                <a:spcPts val="1000"/>
              </a:spcAft>
              <a:buClr>
                <a:srgbClr val="000000"/>
              </a:buClr>
              <a:buNone/>
            </a:pPr>
            <a:r>
              <a:rPr lang="en-US" sz="2400" u="sng" dirty="0"/>
              <a:t>Common Interest</a:t>
            </a:r>
            <a:r>
              <a:rPr lang="en-US" sz="2400" dirty="0"/>
              <a:t>:  </a:t>
            </a:r>
            <a:r>
              <a:rPr lang="en-US" sz="2000" dirty="0"/>
              <a:t>Permits parties whose legal interests coincide to share privileged materials with one another in order to more effectively prosecute or defend their claims. It does not matter that private party was motivated by a commercial benefit while the government was motivated by concern for the public interest. Merely requires a unity of interest in litigation between the government and the private party.  Applies </a:t>
            </a:r>
            <a:r>
              <a:rPr lang="en-US" sz="2000" u="sng" dirty="0"/>
              <a:t>after</a:t>
            </a:r>
            <a:r>
              <a:rPr lang="en-US" sz="2000" dirty="0"/>
              <a:t> common interest agreement established.</a:t>
            </a:r>
            <a:endParaRPr sz="2000" b="0" i="0" u="none" strike="noStrike" cap="none" dirty="0">
              <a:solidFill>
                <a:schemeClr val="dk1"/>
              </a:solidFil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1790395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32</a:t>
            </a:fld>
            <a:endParaRPr lang="en-US" sz="800" b="0" i="0" u="none" strike="noStrike" cap="none">
              <a:solidFill>
                <a:schemeClr val="dk1"/>
              </a:solidFill>
              <a:latin typeface="Arial"/>
              <a:ea typeface="Arial"/>
              <a:cs typeface="Arial"/>
              <a:sym typeface="Arial"/>
            </a:endParaRPr>
          </a:p>
        </p:txBody>
      </p:sp>
      <p:sp>
        <p:nvSpPr>
          <p:cNvPr id="230" name="Shape 230"/>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Applicable Discovery Privileges</a:t>
            </a:r>
          </a:p>
        </p:txBody>
      </p:sp>
      <p:sp>
        <p:nvSpPr>
          <p:cNvPr id="231" name="Shape 231"/>
          <p:cNvSpPr txBox="1">
            <a:spLocks noGrp="1"/>
          </p:cNvSpPr>
          <p:nvPr>
            <p:ph type="body" idx="1"/>
          </p:nvPr>
        </p:nvSpPr>
        <p:spPr>
          <a:xfrm>
            <a:off x="333625" y="1694925"/>
            <a:ext cx="8481000" cy="5076600"/>
          </a:xfrm>
          <a:prstGeom prst="rect">
            <a:avLst/>
          </a:prstGeom>
          <a:noFill/>
          <a:ln>
            <a:noFill/>
          </a:ln>
        </p:spPr>
        <p:txBody>
          <a:bodyPr lIns="91425" tIns="45700" rIns="91425" bIns="45700" anchor="t" anchorCtr="0">
            <a:noAutofit/>
          </a:bodyPr>
          <a:lstStyle/>
          <a:p>
            <a:pPr marL="76200" marR="0" lvl="0" indent="0" algn="l" rtl="0">
              <a:lnSpc>
                <a:spcPct val="100000"/>
              </a:lnSpc>
              <a:spcBef>
                <a:spcPts val="0"/>
              </a:spcBef>
              <a:spcAft>
                <a:spcPts val="1000"/>
              </a:spcAft>
              <a:buClr>
                <a:srgbClr val="000000"/>
              </a:buClr>
              <a:buSzPct val="100000"/>
              <a:buNone/>
            </a:pPr>
            <a:r>
              <a:rPr lang="en-US" sz="2400" i="0" u="sng" strike="noStrike" cap="none" dirty="0">
                <a:solidFill>
                  <a:srgbClr val="000000"/>
                </a:solidFill>
                <a:latin typeface="Arial"/>
                <a:ea typeface="Arial"/>
                <a:cs typeface="Arial"/>
                <a:sym typeface="Arial"/>
              </a:rPr>
              <a:t>Attorney Client Communications</a:t>
            </a:r>
          </a:p>
          <a:p>
            <a:pPr marL="76200" marR="0" lvl="0" indent="0" algn="l" rtl="0">
              <a:lnSpc>
                <a:spcPct val="100000"/>
              </a:lnSpc>
              <a:spcBef>
                <a:spcPts val="0"/>
              </a:spcBef>
              <a:spcAft>
                <a:spcPts val="1000"/>
              </a:spcAft>
              <a:buClr>
                <a:srgbClr val="000000"/>
              </a:buClr>
              <a:buSzPct val="100000"/>
              <a:buNone/>
            </a:pPr>
            <a:r>
              <a:rPr lang="en-US" sz="2400" u="sng" dirty="0"/>
              <a:t>Deliberative Process </a:t>
            </a:r>
          </a:p>
          <a:p>
            <a:pPr marL="76200" marR="0" lvl="0" indent="0" algn="l" rtl="0">
              <a:lnSpc>
                <a:spcPct val="100000"/>
              </a:lnSpc>
              <a:spcBef>
                <a:spcPts val="0"/>
              </a:spcBef>
              <a:spcAft>
                <a:spcPts val="1000"/>
              </a:spcAft>
              <a:buClr>
                <a:srgbClr val="000000"/>
              </a:buClr>
              <a:buSzPct val="100000"/>
              <a:buNone/>
            </a:pPr>
            <a:r>
              <a:rPr lang="en-US" sz="2400" u="sng" dirty="0"/>
              <a:t>Attorney Work Product </a:t>
            </a:r>
          </a:p>
          <a:p>
            <a:pPr marL="76200" marR="0" lvl="0" indent="0" algn="l" rtl="0">
              <a:lnSpc>
                <a:spcPct val="100000"/>
              </a:lnSpc>
              <a:spcBef>
                <a:spcPts val="0"/>
              </a:spcBef>
              <a:spcAft>
                <a:spcPts val="1000"/>
              </a:spcAft>
              <a:buClr>
                <a:srgbClr val="000000"/>
              </a:buClr>
              <a:buSzPct val="100000"/>
              <a:buNone/>
            </a:pPr>
            <a:r>
              <a:rPr lang="en-US" sz="2400" dirty="0"/>
              <a:t>Other Recognized Discovery Privileges</a:t>
            </a:r>
            <a:br>
              <a:rPr lang="en-US" sz="2400" dirty="0"/>
            </a:br>
            <a:r>
              <a:rPr lang="en-US" sz="2400" dirty="0"/>
              <a:t>	-Settlement Privilege</a:t>
            </a:r>
          </a:p>
          <a:p>
            <a:pPr marL="76200" marR="0" lvl="0" indent="0" algn="l" rtl="0">
              <a:lnSpc>
                <a:spcPct val="100000"/>
              </a:lnSpc>
              <a:spcBef>
                <a:spcPts val="0"/>
              </a:spcBef>
              <a:spcAft>
                <a:spcPts val="1000"/>
              </a:spcAft>
              <a:buClr>
                <a:srgbClr val="000000"/>
              </a:buClr>
              <a:buSzPct val="100000"/>
              <a:buNone/>
            </a:pPr>
            <a:r>
              <a:rPr lang="en-US" sz="2400" dirty="0"/>
              <a:t>	-Aircraft Investigation Reports</a:t>
            </a:r>
          </a:p>
          <a:p>
            <a:pPr marL="76200" marR="0" lvl="0" indent="0" algn="l" rtl="0">
              <a:lnSpc>
                <a:spcPct val="100000"/>
              </a:lnSpc>
              <a:spcBef>
                <a:spcPts val="0"/>
              </a:spcBef>
              <a:spcAft>
                <a:spcPts val="1000"/>
              </a:spcAft>
              <a:buClr>
                <a:srgbClr val="000000"/>
              </a:buClr>
              <a:buSzPct val="100000"/>
              <a:buNone/>
            </a:pPr>
            <a:r>
              <a:rPr lang="en-US" sz="2400" dirty="0"/>
              <a:t>	-Commercial Privilege (Similar to Ex. 4)</a:t>
            </a:r>
          </a:p>
          <a:p>
            <a:pPr marL="76200" marR="0" lvl="0" indent="0" algn="l" rtl="0">
              <a:lnSpc>
                <a:spcPct val="100000"/>
              </a:lnSpc>
              <a:spcBef>
                <a:spcPts val="0"/>
              </a:spcBef>
              <a:spcAft>
                <a:spcPts val="1000"/>
              </a:spcAft>
              <a:buClr>
                <a:srgbClr val="000000"/>
              </a:buClr>
              <a:buSzPct val="100000"/>
              <a:buNone/>
            </a:pPr>
            <a:r>
              <a:rPr lang="en-US" sz="2400" dirty="0"/>
              <a:t>	-Pre-sentence report privilege</a:t>
            </a:r>
          </a:p>
          <a:p>
            <a:pPr marL="76200" marR="0" lvl="0" indent="0" algn="l" rtl="0">
              <a:lnSpc>
                <a:spcPct val="100000"/>
              </a:lnSpc>
              <a:spcBef>
                <a:spcPts val="0"/>
              </a:spcBef>
              <a:spcAft>
                <a:spcPts val="1000"/>
              </a:spcAft>
              <a:buClr>
                <a:srgbClr val="000000"/>
              </a:buClr>
              <a:buSzPct val="100000"/>
              <a:buNone/>
            </a:pPr>
            <a:r>
              <a:rPr lang="en-US" sz="2400" dirty="0"/>
              <a:t>	-Federal Mediation Privilege—(unclear if this would extend to OGIS FOIA Mediation).  </a:t>
            </a:r>
          </a:p>
          <a:p>
            <a:pPr marL="76200" marR="0" lvl="0" indent="0" algn="l" rtl="0">
              <a:lnSpc>
                <a:spcPct val="100000"/>
              </a:lnSpc>
              <a:spcBef>
                <a:spcPts val="0"/>
              </a:spcBef>
              <a:spcAft>
                <a:spcPts val="1000"/>
              </a:spcAft>
              <a:buClr>
                <a:srgbClr val="000000"/>
              </a:buClr>
              <a:buSzPct val="100000"/>
              <a:buNone/>
            </a:pPr>
            <a:endParaRPr lang="en-US" sz="2400" dirty="0"/>
          </a:p>
          <a:p>
            <a:pPr marL="76200" marR="0" lvl="0" indent="0" algn="l" rtl="0">
              <a:lnSpc>
                <a:spcPct val="100000"/>
              </a:lnSpc>
              <a:spcBef>
                <a:spcPts val="0"/>
              </a:spcBef>
              <a:spcAft>
                <a:spcPts val="1000"/>
              </a:spcAft>
              <a:buClr>
                <a:srgbClr val="000000"/>
              </a:buClr>
              <a:buSzPct val="100000"/>
              <a:buNone/>
            </a:pPr>
            <a:endParaRPr lang="en-US" sz="2400" dirty="0"/>
          </a:p>
          <a:p>
            <a:pPr marL="76200" marR="0" lvl="0" indent="0" algn="l" rtl="0">
              <a:lnSpc>
                <a:spcPct val="100000"/>
              </a:lnSpc>
              <a:spcBef>
                <a:spcPts val="0"/>
              </a:spcBef>
              <a:spcAft>
                <a:spcPts val="1000"/>
              </a:spcAft>
              <a:buClr>
                <a:srgbClr val="000000"/>
              </a:buClr>
              <a:buSzPct val="100000"/>
              <a:buNone/>
            </a:pPr>
            <a:r>
              <a:rPr lang="en-US" sz="2400" dirty="0"/>
              <a:t>	</a:t>
            </a:r>
          </a:p>
          <a:p>
            <a:pPr marL="76200" marR="0" lvl="0" indent="0" algn="l" rtl="0">
              <a:lnSpc>
                <a:spcPct val="100000"/>
              </a:lnSpc>
              <a:spcBef>
                <a:spcPts val="0"/>
              </a:spcBef>
              <a:spcAft>
                <a:spcPts val="1000"/>
              </a:spcAft>
              <a:buClr>
                <a:srgbClr val="000000"/>
              </a:buClr>
              <a:buSzPct val="100000"/>
              <a:buNone/>
            </a:pPr>
            <a:endParaRPr lang="en-US" sz="2400" i="0" u="none" strike="noStrike" cap="none" dirty="0">
              <a:solidFill>
                <a:srgbClr val="000000"/>
              </a:solidFill>
              <a:latin typeface="Arial"/>
              <a:ea typeface="Arial"/>
              <a:cs typeface="Arial"/>
              <a:sym typeface="Arial"/>
            </a:endParaRPr>
          </a:p>
          <a:p>
            <a:pPr marL="76200" marR="0" lvl="0" indent="0" algn="l" rtl="0">
              <a:lnSpc>
                <a:spcPct val="100000"/>
              </a:lnSpc>
              <a:spcBef>
                <a:spcPts val="0"/>
              </a:spcBef>
              <a:spcAft>
                <a:spcPts val="1000"/>
              </a:spcAft>
              <a:buClr>
                <a:srgbClr val="000000"/>
              </a:buClr>
              <a:buSzPct val="100000"/>
              <a:buNone/>
            </a:pPr>
            <a:endParaRPr lang="en-US" sz="240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740751836"/>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33</a:t>
            </a:fld>
            <a:endParaRPr lang="en-US" sz="800" b="0" i="0" u="none" strike="noStrike" cap="none">
              <a:solidFill>
                <a:schemeClr val="dk1"/>
              </a:solidFill>
              <a:latin typeface="Arial"/>
              <a:ea typeface="Arial"/>
              <a:cs typeface="Arial"/>
              <a:sym typeface="Arial"/>
            </a:endParaRPr>
          </a:p>
        </p:txBody>
      </p:sp>
      <p:sp>
        <p:nvSpPr>
          <p:cNvPr id="237" name="Shape 237"/>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(b)(5) Deliberative Process Privilege</a:t>
            </a:r>
            <a:endParaRPr lang="en-US" sz="3200" b="1" i="0" u="none" strike="noStrike" cap="none" dirty="0">
              <a:solidFill>
                <a:schemeClr val="dk2"/>
              </a:solidFill>
              <a:latin typeface="Arial"/>
              <a:ea typeface="Arial"/>
              <a:cs typeface="Arial"/>
              <a:sym typeface="Arial"/>
            </a:endParaRPr>
          </a:p>
        </p:txBody>
      </p:sp>
      <p:sp>
        <p:nvSpPr>
          <p:cNvPr id="238" name="Shape 238"/>
          <p:cNvSpPr txBox="1">
            <a:spLocks noGrp="1"/>
          </p:cNvSpPr>
          <p:nvPr>
            <p:ph type="body" idx="1"/>
          </p:nvPr>
        </p:nvSpPr>
        <p:spPr>
          <a:xfrm>
            <a:off x="457200" y="1905000"/>
            <a:ext cx="78485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1000"/>
              </a:spcAft>
              <a:buNone/>
            </a:pPr>
            <a:r>
              <a:rPr lang="en-US" sz="2400" b="1" i="0" u="sng" strike="noStrike" cap="none" dirty="0">
                <a:solidFill>
                  <a:srgbClr val="000000"/>
                </a:solidFill>
              </a:rPr>
              <a:t>Deliberative Process Privilege</a:t>
            </a:r>
            <a:endParaRPr lang="en-US" sz="2400" b="1" u="sng" dirty="0"/>
          </a:p>
          <a:p>
            <a:pPr marL="0" marR="0" lvl="0" indent="0" algn="l" rtl="0">
              <a:lnSpc>
                <a:spcPct val="100000"/>
              </a:lnSpc>
              <a:spcBef>
                <a:spcPts val="0"/>
              </a:spcBef>
              <a:spcAft>
                <a:spcPts val="1000"/>
              </a:spcAft>
              <a:buNone/>
            </a:pPr>
            <a:r>
              <a:rPr lang="en-US" sz="2400" dirty="0">
                <a:solidFill>
                  <a:schemeClr val="dk1"/>
                </a:solidFill>
              </a:rPr>
              <a:t>Protects deliberative information to prevent injury to the quality of agency decisions.  This privilege protects not merely documents, but also the integrity of the deliberative process itself where the exposure of that process would result in harm.</a:t>
            </a:r>
            <a:endParaRPr sz="2400" b="0" i="0" u="none" strike="noStrike" cap="none" dirty="0">
              <a:solidFill>
                <a:schemeClr val="dk1"/>
              </a:solidFill>
              <a:sym typeface="Arial"/>
            </a:endParaRPr>
          </a:p>
        </p:txBody>
      </p:sp>
    </p:spTree>
    <p:extLst>
      <p:ext uri="{BB962C8B-B14F-4D97-AF65-F5344CB8AC3E}">
        <p14:creationId xmlns:p14="http://schemas.microsoft.com/office/powerpoint/2010/main" val="10913063"/>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34</a:t>
            </a:fld>
            <a:endParaRPr lang="en-US" sz="800" b="0" i="0" u="none" strike="noStrike" cap="none">
              <a:solidFill>
                <a:schemeClr val="dk1"/>
              </a:solidFill>
              <a:latin typeface="Arial"/>
              <a:ea typeface="Arial"/>
              <a:cs typeface="Arial"/>
              <a:sym typeface="Arial"/>
            </a:endParaRPr>
          </a:p>
        </p:txBody>
      </p:sp>
      <p:sp>
        <p:nvSpPr>
          <p:cNvPr id="237" name="Shape 237"/>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a:solidFill>
                  <a:schemeClr val="dk2"/>
                </a:solidFill>
                <a:latin typeface="Arial"/>
                <a:ea typeface="Arial"/>
                <a:cs typeface="Arial"/>
                <a:sym typeface="Arial"/>
              </a:rPr>
              <a:t>(b)(5) Two Prong Test (cont’d)</a:t>
            </a:r>
          </a:p>
        </p:txBody>
      </p:sp>
      <p:sp>
        <p:nvSpPr>
          <p:cNvPr id="238" name="Shape 238"/>
          <p:cNvSpPr txBox="1">
            <a:spLocks noGrp="1"/>
          </p:cNvSpPr>
          <p:nvPr>
            <p:ph type="body" idx="1"/>
          </p:nvPr>
        </p:nvSpPr>
        <p:spPr>
          <a:xfrm>
            <a:off x="457200" y="1905000"/>
            <a:ext cx="78485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1000"/>
              </a:spcAft>
              <a:buNone/>
            </a:pPr>
            <a:r>
              <a:rPr lang="en-US" sz="2400" b="1" i="0" u="none" strike="noStrike" cap="none" dirty="0">
                <a:solidFill>
                  <a:srgbClr val="000000"/>
                </a:solidFill>
              </a:rPr>
              <a:t>Two Part Test:</a:t>
            </a:r>
          </a:p>
          <a:p>
            <a:pPr marL="0" marR="0" lvl="0" indent="0" algn="l" rtl="0">
              <a:lnSpc>
                <a:spcPct val="100000"/>
              </a:lnSpc>
              <a:spcBef>
                <a:spcPts val="0"/>
              </a:spcBef>
              <a:spcAft>
                <a:spcPts val="0"/>
              </a:spcAft>
              <a:buNone/>
            </a:pPr>
            <a:endParaRPr sz="1000" b="1" dirty="0"/>
          </a:p>
          <a:p>
            <a:pPr marL="914400" marR="0" lvl="0" indent="-381000" algn="l" rtl="0">
              <a:lnSpc>
                <a:spcPct val="100000"/>
              </a:lnSpc>
              <a:spcBef>
                <a:spcPts val="480"/>
              </a:spcBef>
              <a:spcAft>
                <a:spcPts val="1000"/>
              </a:spcAft>
              <a:buSzPct val="100000"/>
              <a:buAutoNum type="arabicParenR"/>
            </a:pPr>
            <a:r>
              <a:rPr lang="en-US" sz="2400" b="0" i="0" u="none" strike="noStrike" cap="none" dirty="0">
                <a:solidFill>
                  <a:srgbClr val="000000"/>
                </a:solidFill>
                <a:latin typeface="Arial"/>
                <a:ea typeface="Arial"/>
                <a:cs typeface="Arial"/>
                <a:sym typeface="Arial"/>
              </a:rPr>
              <a:t>Is the material pre-decisional</a:t>
            </a:r>
            <a:r>
              <a:rPr lang="en-US" sz="2400" dirty="0"/>
              <a:t>?</a:t>
            </a:r>
            <a:r>
              <a:rPr lang="en-US" sz="2400" b="0" i="0" u="none" strike="noStrike" cap="none" dirty="0">
                <a:solidFill>
                  <a:srgbClr val="000000"/>
                </a:solidFill>
                <a:latin typeface="Arial"/>
                <a:ea typeface="Arial"/>
                <a:cs typeface="Arial"/>
                <a:sym typeface="Arial"/>
              </a:rPr>
              <a:t> </a:t>
            </a:r>
          </a:p>
          <a:p>
            <a:pPr marL="1371600" marR="0" lvl="1" indent="-381000" algn="l" rtl="0">
              <a:lnSpc>
                <a:spcPct val="100000"/>
              </a:lnSpc>
              <a:spcBef>
                <a:spcPts val="480"/>
              </a:spcBef>
              <a:spcAft>
                <a:spcPts val="1000"/>
              </a:spcAft>
              <a:buSzPct val="100000"/>
              <a:buAutoNum type="alphaLcParenR"/>
            </a:pPr>
            <a:r>
              <a:rPr lang="en-US" sz="2400" b="0" i="0" u="none" strike="noStrike" cap="none" dirty="0">
                <a:solidFill>
                  <a:srgbClr val="000000"/>
                </a:solidFill>
                <a:latin typeface="Arial"/>
                <a:ea typeface="Arial"/>
                <a:cs typeface="Arial"/>
                <a:sym typeface="Arial"/>
              </a:rPr>
              <a:t>i.e., antecedent to the adoption of the agency policy? (</a:t>
            </a:r>
            <a:r>
              <a:rPr lang="en-US" sz="2400" dirty="0"/>
              <a:t>the making of the “policy sausage”)</a:t>
            </a:r>
          </a:p>
          <a:p>
            <a:pPr marL="914400" marR="0" lvl="0" indent="-381000" algn="l" rtl="0">
              <a:lnSpc>
                <a:spcPct val="100000"/>
              </a:lnSpc>
              <a:spcBef>
                <a:spcPts val="480"/>
              </a:spcBef>
              <a:spcAft>
                <a:spcPts val="1000"/>
              </a:spcAft>
              <a:buSzPct val="100000"/>
              <a:buAutoNum type="arabicParenR"/>
            </a:pPr>
            <a:r>
              <a:rPr lang="en-US" sz="2400" b="0" i="0" u="none" strike="noStrike" cap="none" dirty="0">
                <a:solidFill>
                  <a:srgbClr val="000000"/>
                </a:solidFill>
                <a:latin typeface="Arial"/>
                <a:ea typeface="Arial"/>
                <a:cs typeface="Arial"/>
                <a:sym typeface="Arial"/>
              </a:rPr>
              <a:t>Is it deliberative (not factual)—making recommendations, expressing opinions on legal or policy matters</a:t>
            </a:r>
            <a:r>
              <a:rPr lang="en-US" sz="2400" dirty="0"/>
              <a:t>?</a:t>
            </a:r>
            <a:r>
              <a:rPr lang="en-US" sz="2400" b="0" i="0" u="none" strike="noStrike" cap="none" dirty="0">
                <a:solidFill>
                  <a:srgbClr val="000000"/>
                </a:solidFill>
                <a:latin typeface="Arial"/>
                <a:ea typeface="Arial"/>
                <a:cs typeface="Arial"/>
                <a:sym typeface="Arial"/>
              </a:rPr>
              <a:t>  </a:t>
            </a: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3884040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35</a:t>
            </a:fld>
            <a:endParaRPr lang="en-US" sz="800" b="0" i="0" u="none" strike="noStrike" cap="none">
              <a:solidFill>
                <a:schemeClr val="dk1"/>
              </a:solidFill>
              <a:latin typeface="Arial"/>
              <a:ea typeface="Arial"/>
              <a:cs typeface="Arial"/>
              <a:sym typeface="Arial"/>
            </a:endParaRPr>
          </a:p>
        </p:txBody>
      </p:sp>
      <p:sp>
        <p:nvSpPr>
          <p:cNvPr id="237" name="Shape 237"/>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a:solidFill>
                  <a:schemeClr val="dk2"/>
                </a:solidFill>
                <a:latin typeface="Arial"/>
                <a:ea typeface="Arial"/>
                <a:cs typeface="Arial"/>
                <a:sym typeface="Arial"/>
              </a:rPr>
              <a:t>(b)(5) Two Prong Test (cont’d)</a:t>
            </a:r>
          </a:p>
        </p:txBody>
      </p:sp>
      <p:sp>
        <p:nvSpPr>
          <p:cNvPr id="238" name="Shape 238"/>
          <p:cNvSpPr txBox="1">
            <a:spLocks noGrp="1"/>
          </p:cNvSpPr>
          <p:nvPr>
            <p:ph type="body" idx="1"/>
          </p:nvPr>
        </p:nvSpPr>
        <p:spPr>
          <a:xfrm>
            <a:off x="457200" y="1905000"/>
            <a:ext cx="78485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1000"/>
              </a:spcAft>
              <a:buNone/>
            </a:pPr>
            <a:r>
              <a:rPr lang="en-US" sz="2400" b="1" dirty="0"/>
              <a:t>Discerning Factual versus Deliberative</a:t>
            </a:r>
          </a:p>
          <a:p>
            <a:pPr marL="0" marR="0" lvl="0" indent="0" algn="l" rtl="0">
              <a:lnSpc>
                <a:spcPct val="100000"/>
              </a:lnSpc>
              <a:spcBef>
                <a:spcPts val="0"/>
              </a:spcBef>
              <a:spcAft>
                <a:spcPts val="1000"/>
              </a:spcAft>
              <a:buNone/>
            </a:pPr>
            <a:r>
              <a:rPr lang="en-US" sz="2400" dirty="0">
                <a:solidFill>
                  <a:schemeClr val="dk1"/>
                </a:solidFill>
              </a:rPr>
              <a:t>Courts have refused to allow DPP protection for purely factual discussions.  “Suggestions or recommendations” are primarily considered covered, where “explanations” and “factual situations” are not.  As such, look to whether the comments are advisory, or merely statements of policy or interpretation which have already been adopted.</a:t>
            </a:r>
            <a:endParaRPr sz="280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56258261"/>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36</a:t>
            </a:fld>
            <a:endParaRPr lang="en-US" sz="800" b="0" i="0" u="none" strike="noStrike" cap="none">
              <a:solidFill>
                <a:schemeClr val="dk1"/>
              </a:solidFill>
              <a:latin typeface="Arial"/>
              <a:ea typeface="Arial"/>
              <a:cs typeface="Arial"/>
              <a:sym typeface="Arial"/>
            </a:endParaRPr>
          </a:p>
        </p:txBody>
      </p:sp>
      <p:sp>
        <p:nvSpPr>
          <p:cNvPr id="237" name="Shape 237"/>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DPP as it relates to Drafts</a:t>
            </a:r>
          </a:p>
        </p:txBody>
      </p:sp>
      <p:sp>
        <p:nvSpPr>
          <p:cNvPr id="238" name="Shape 238"/>
          <p:cNvSpPr txBox="1">
            <a:spLocks noGrp="1"/>
          </p:cNvSpPr>
          <p:nvPr>
            <p:ph type="body" idx="1"/>
          </p:nvPr>
        </p:nvSpPr>
        <p:spPr>
          <a:xfrm>
            <a:off x="457200" y="1905000"/>
            <a:ext cx="78485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1000"/>
              </a:spcAft>
              <a:buNone/>
            </a:pPr>
            <a:r>
              <a:rPr lang="en-US" sz="2400" b="1" i="0" u="sng" strike="noStrike" cap="none" dirty="0">
                <a:solidFill>
                  <a:srgbClr val="000000"/>
                </a:solidFill>
              </a:rPr>
              <a:t>DRAFTS:</a:t>
            </a:r>
            <a:r>
              <a:rPr lang="en-US" sz="2400" b="1" dirty="0"/>
              <a:t>  </a:t>
            </a:r>
          </a:p>
          <a:p>
            <a:pPr marL="0" marR="0" lvl="0" indent="0" algn="l" rtl="0">
              <a:lnSpc>
                <a:spcPct val="100000"/>
              </a:lnSpc>
              <a:spcBef>
                <a:spcPts val="0"/>
              </a:spcBef>
              <a:spcAft>
                <a:spcPts val="1000"/>
              </a:spcAft>
              <a:buNone/>
            </a:pPr>
            <a:r>
              <a:rPr lang="en-US" sz="2400" dirty="0"/>
              <a:t>“[D]raft documents by their very nature, are typically </a:t>
            </a:r>
            <a:r>
              <a:rPr lang="en-US" sz="2400" dirty="0" err="1"/>
              <a:t>predecisional</a:t>
            </a:r>
            <a:r>
              <a:rPr lang="en-US" sz="2400" dirty="0"/>
              <a:t> and deliberative, because they reflect only the tentative view of their authors; views that might be altered or rejected upon further deliberation either by their authors or by superiors.” Accordingly, “drafts are commonly found exempt under the deliberative process exemption.”</a:t>
            </a:r>
          </a:p>
          <a:p>
            <a:pPr marL="0" marR="0" lvl="0" indent="0" algn="l" rtl="0">
              <a:lnSpc>
                <a:spcPct val="100000"/>
              </a:lnSpc>
              <a:spcBef>
                <a:spcPts val="0"/>
              </a:spcBef>
              <a:spcAft>
                <a:spcPts val="1000"/>
              </a:spcAft>
              <a:buNone/>
            </a:pPr>
            <a:endParaRPr lang="en-US" sz="2400" dirty="0"/>
          </a:p>
          <a:p>
            <a:pPr marL="0" marR="0" lvl="0" indent="0" algn="l" rtl="0">
              <a:lnSpc>
                <a:spcPct val="100000"/>
              </a:lnSpc>
              <a:spcBef>
                <a:spcPts val="0"/>
              </a:spcBef>
              <a:spcAft>
                <a:spcPts val="1000"/>
              </a:spcAft>
              <a:buNone/>
            </a:pPr>
            <a:endParaRPr lang="en-US" sz="2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37</a:t>
            </a:fld>
            <a:endParaRPr lang="en-US" sz="800" b="0" i="0" u="none" strike="noStrike" cap="none">
              <a:solidFill>
                <a:schemeClr val="dk1"/>
              </a:solidFill>
              <a:latin typeface="Arial"/>
              <a:ea typeface="Arial"/>
              <a:cs typeface="Arial"/>
              <a:sym typeface="Arial"/>
            </a:endParaRPr>
          </a:p>
        </p:txBody>
      </p:sp>
      <p:sp>
        <p:nvSpPr>
          <p:cNvPr id="237" name="Shape 237"/>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(b)(5) DPP as it Relates to Drafts (cont’d)</a:t>
            </a:r>
          </a:p>
        </p:txBody>
      </p:sp>
      <p:sp>
        <p:nvSpPr>
          <p:cNvPr id="238" name="Shape 238"/>
          <p:cNvSpPr txBox="1">
            <a:spLocks noGrp="1"/>
          </p:cNvSpPr>
          <p:nvPr>
            <p:ph type="body" idx="1"/>
          </p:nvPr>
        </p:nvSpPr>
        <p:spPr>
          <a:xfrm>
            <a:off x="457200" y="1905000"/>
            <a:ext cx="78485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1000"/>
              </a:spcAft>
              <a:buNone/>
            </a:pPr>
            <a:r>
              <a:rPr lang="en-US" sz="2400" b="1" i="0" u="sng" strike="noStrike" cap="none" dirty="0">
                <a:solidFill>
                  <a:srgbClr val="000000"/>
                </a:solidFill>
              </a:rPr>
              <a:t>DRAFTS (cont’d):</a:t>
            </a:r>
            <a:r>
              <a:rPr lang="en-US" sz="2400" b="1" dirty="0"/>
              <a:t>  </a:t>
            </a:r>
          </a:p>
          <a:p>
            <a:pPr marL="0" marR="0" lvl="0" indent="0" algn="l" rtl="0">
              <a:lnSpc>
                <a:spcPct val="100000"/>
              </a:lnSpc>
              <a:spcBef>
                <a:spcPts val="0"/>
              </a:spcBef>
              <a:spcAft>
                <a:spcPts val="1000"/>
              </a:spcAft>
              <a:buNone/>
            </a:pPr>
            <a:r>
              <a:rPr lang="en-US" sz="2400" dirty="0"/>
              <a:t>To qualify, drafts must not reflect the final agency decisions, but rather be integral parts of an on-going decision-making process within the agency.  </a:t>
            </a:r>
          </a:p>
          <a:p>
            <a:pPr marL="0" lvl="0" indent="0">
              <a:spcBef>
                <a:spcPts val="0"/>
              </a:spcBef>
              <a:spcAft>
                <a:spcPts val="1000"/>
              </a:spcAft>
              <a:buNone/>
            </a:pPr>
            <a:r>
              <a:rPr lang="en-US" sz="2400" dirty="0"/>
              <a:t>One Court reasoned that, so long as the final version was released, "[t]o the extent [the drafts] are identical to the . . . final determination, they are duplicative of information already produced to plaintiff, and to the extent they differ, they pose a substantial risk of confusing the public, and/or intruding on the deliberative process privilege by revealing the . . . chain of reasoning")</a:t>
            </a:r>
          </a:p>
          <a:p>
            <a:pPr marL="0" lvl="0" indent="0">
              <a:spcBef>
                <a:spcPts val="0"/>
              </a:spcBef>
              <a:spcAft>
                <a:spcPts val="1000"/>
              </a:spcAft>
              <a:buNone/>
            </a:pPr>
            <a:r>
              <a:rPr lang="en-US" sz="2400" dirty="0"/>
              <a:t> </a:t>
            </a:r>
            <a:endParaRPr lang="en-US" sz="24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23446995"/>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38</a:t>
            </a:fld>
            <a:endParaRPr lang="en-US" sz="800" b="0" i="0" u="none" strike="noStrike" cap="none">
              <a:solidFill>
                <a:schemeClr val="dk1"/>
              </a:solidFill>
              <a:latin typeface="Arial"/>
              <a:ea typeface="Arial"/>
              <a:cs typeface="Arial"/>
              <a:sym typeface="Arial"/>
            </a:endParaRPr>
          </a:p>
        </p:txBody>
      </p:sp>
      <p:sp>
        <p:nvSpPr>
          <p:cNvPr id="244" name="Shape 244"/>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a:solidFill>
                  <a:schemeClr val="dk2"/>
                </a:solidFill>
                <a:latin typeface="Arial"/>
                <a:ea typeface="Arial"/>
                <a:cs typeface="Arial"/>
                <a:sym typeface="Arial"/>
              </a:rPr>
              <a:t>The Extent of the Privilege</a:t>
            </a:r>
          </a:p>
        </p:txBody>
      </p:sp>
      <p:sp>
        <p:nvSpPr>
          <p:cNvPr id="245" name="Shape 245"/>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457200" marR="0" lvl="0" indent="-381000" algn="l" rtl="0">
              <a:lnSpc>
                <a:spcPct val="100000"/>
              </a:lnSpc>
              <a:spcBef>
                <a:spcPts val="0"/>
              </a:spcBef>
              <a:spcAft>
                <a:spcPts val="1000"/>
              </a:spcAft>
              <a:buClr>
                <a:srgbClr val="000000"/>
              </a:buClr>
              <a:buSzPct val="100000"/>
              <a:buFont typeface="Arial"/>
            </a:pPr>
            <a:r>
              <a:rPr lang="en-US" sz="2400" b="1" i="0" u="none" strike="noStrike" cap="none">
                <a:solidFill>
                  <a:srgbClr val="000000"/>
                </a:solidFill>
              </a:rPr>
              <a:t>Policy behind DPP</a:t>
            </a:r>
            <a:r>
              <a:rPr lang="en-US" sz="2400" b="0" i="0" u="none" strike="noStrike" cap="none">
                <a:solidFill>
                  <a:srgbClr val="000000"/>
                </a:solidFill>
                <a:latin typeface="Arial"/>
                <a:ea typeface="Arial"/>
                <a:cs typeface="Arial"/>
                <a:sym typeface="Arial"/>
              </a:rPr>
              <a:t>:</a:t>
            </a:r>
          </a:p>
          <a:p>
            <a:pPr marL="914400" marR="0" lvl="1" indent="-381000" algn="l" rtl="0">
              <a:lnSpc>
                <a:spcPct val="100000"/>
              </a:lnSpc>
              <a:spcBef>
                <a:spcPts val="480"/>
              </a:spcBef>
              <a:spcAft>
                <a:spcPts val="1000"/>
              </a:spcAft>
              <a:buClr>
                <a:srgbClr val="000000"/>
              </a:buClr>
              <a:buSzPct val="100000"/>
              <a:buFont typeface="Arial"/>
            </a:pPr>
            <a:r>
              <a:rPr lang="en-US" sz="2400" b="0" i="0" u="none" strike="noStrike" cap="none">
                <a:solidFill>
                  <a:srgbClr val="000000"/>
                </a:solidFill>
                <a:latin typeface="Arial"/>
                <a:ea typeface="Arial"/>
                <a:cs typeface="Arial"/>
                <a:sym typeface="Arial"/>
              </a:rPr>
              <a:t>Encourage open and frank discussions among employees and protect the decision making processes of the government</a:t>
            </a:r>
          </a:p>
          <a:p>
            <a:pPr marL="914400" marR="0" lvl="1" indent="-381000" algn="l" rtl="0">
              <a:lnSpc>
                <a:spcPct val="100000"/>
              </a:lnSpc>
              <a:spcBef>
                <a:spcPts val="480"/>
              </a:spcBef>
              <a:spcAft>
                <a:spcPts val="1000"/>
              </a:spcAft>
              <a:buClr>
                <a:srgbClr val="000000"/>
              </a:buClr>
              <a:buSzPct val="100000"/>
              <a:buFont typeface="Arial"/>
            </a:pPr>
            <a:r>
              <a:rPr lang="en-US" sz="2400" b="0" i="0" u="none" strike="noStrike" cap="none">
                <a:solidFill>
                  <a:srgbClr val="000000"/>
                </a:solidFill>
                <a:latin typeface="Arial"/>
                <a:ea typeface="Arial"/>
                <a:cs typeface="Arial"/>
                <a:sym typeface="Arial"/>
              </a:rPr>
              <a:t>Protect against premature disclosure of proposed policies before adopted</a:t>
            </a:r>
          </a:p>
          <a:p>
            <a:pPr marL="914400" marR="0" lvl="1" indent="-381000" algn="l" rtl="0">
              <a:lnSpc>
                <a:spcPct val="100000"/>
              </a:lnSpc>
              <a:spcBef>
                <a:spcPts val="480"/>
              </a:spcBef>
              <a:spcAft>
                <a:spcPts val="1000"/>
              </a:spcAft>
              <a:buClr>
                <a:srgbClr val="000000"/>
              </a:buClr>
              <a:buSzPct val="100000"/>
              <a:buFont typeface="Arial"/>
            </a:pPr>
            <a:r>
              <a:rPr lang="en-US" sz="2400" b="0" i="0" u="none" strike="noStrike" cap="none">
                <a:solidFill>
                  <a:srgbClr val="000000"/>
                </a:solidFill>
                <a:latin typeface="Arial"/>
                <a:ea typeface="Arial"/>
                <a:cs typeface="Arial"/>
                <a:sym typeface="Arial"/>
              </a:rPr>
              <a:t>Protect against public confusion </a:t>
            </a:r>
          </a:p>
          <a:p>
            <a:pPr marL="800100" marR="0" lvl="2" indent="0" algn="l" rtl="0">
              <a:lnSpc>
                <a:spcPct val="100000"/>
              </a:lnSpc>
              <a:spcBef>
                <a:spcPts val="0"/>
              </a:spcBef>
              <a:spcAft>
                <a:spcPts val="0"/>
              </a:spcAft>
              <a:buClr>
                <a:schemeClr val="dk1"/>
              </a:buClr>
              <a:buSzPct val="25000"/>
              <a:buFont typeface="Arial"/>
              <a:buNone/>
            </a:pPr>
            <a:endParaRPr sz="2800" b="0" i="0" u="none" strike="noStrike" cap="none">
              <a:solidFill>
                <a:schemeClr val="dk1"/>
              </a:solidFill>
              <a:latin typeface="Arial"/>
              <a:ea typeface="Arial"/>
              <a:cs typeface="Arial"/>
              <a:sym typeface="Arial"/>
            </a:endParaRP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39</a:t>
            </a:fld>
            <a:endParaRPr lang="en-US" sz="800" b="0" i="0" u="none" strike="noStrike" cap="none">
              <a:solidFill>
                <a:schemeClr val="dk1"/>
              </a:solidFill>
              <a:latin typeface="Arial"/>
              <a:ea typeface="Arial"/>
              <a:cs typeface="Arial"/>
              <a:sym typeface="Arial"/>
            </a:endParaRPr>
          </a:p>
        </p:txBody>
      </p:sp>
      <p:sp>
        <p:nvSpPr>
          <p:cNvPr id="258" name="Shape 258"/>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a:solidFill>
                  <a:schemeClr val="dk2"/>
                </a:solidFill>
                <a:latin typeface="Arial"/>
                <a:ea typeface="Arial"/>
                <a:cs typeface="Arial"/>
                <a:sym typeface="Arial"/>
              </a:rPr>
              <a:t>The Extent of the Privilege</a:t>
            </a:r>
          </a:p>
        </p:txBody>
      </p:sp>
      <p:sp>
        <p:nvSpPr>
          <p:cNvPr id="259" name="Shape 259"/>
          <p:cNvSpPr txBox="1">
            <a:spLocks noGrp="1"/>
          </p:cNvSpPr>
          <p:nvPr>
            <p:ph type="body" idx="1"/>
          </p:nvPr>
        </p:nvSpPr>
        <p:spPr>
          <a:xfrm>
            <a:off x="457200" y="1781425"/>
            <a:ext cx="8382000" cy="3505200"/>
          </a:xfrm>
          <a:prstGeom prst="rect">
            <a:avLst/>
          </a:prstGeom>
          <a:noFill/>
          <a:ln>
            <a:noFill/>
          </a:ln>
        </p:spPr>
        <p:txBody>
          <a:bodyPr lIns="91425" tIns="45700" rIns="91425" bIns="45700" anchor="t" anchorCtr="0">
            <a:noAutofit/>
          </a:bodyPr>
          <a:lstStyle/>
          <a:p>
            <a:pPr marL="457200" lvl="0" indent="-381000" rtl="0">
              <a:spcBef>
                <a:spcPts val="0"/>
              </a:spcBef>
              <a:spcAft>
                <a:spcPts val="1000"/>
              </a:spcAft>
              <a:buClr>
                <a:schemeClr val="dk1"/>
              </a:buClr>
              <a:buSzPct val="100000"/>
            </a:pPr>
            <a:r>
              <a:rPr lang="en-US" sz="2400" dirty="0">
                <a:solidFill>
                  <a:schemeClr val="dk1"/>
                </a:solidFill>
              </a:rPr>
              <a:t>Since the 2016 FOIA Improvement Act, a </a:t>
            </a:r>
            <a:r>
              <a:rPr lang="en-US" sz="2400" b="1" dirty="0">
                <a:solidFill>
                  <a:schemeClr val="dk1"/>
                </a:solidFill>
              </a:rPr>
              <a:t>Risk of Harm</a:t>
            </a:r>
            <a:r>
              <a:rPr lang="en-US" sz="2400" dirty="0">
                <a:solidFill>
                  <a:schemeClr val="dk1"/>
                </a:solidFill>
              </a:rPr>
              <a:t> must exist for the Privilege to apply.  </a:t>
            </a:r>
          </a:p>
          <a:p>
            <a:pPr marL="457200" lvl="0" indent="-381000" rtl="0">
              <a:spcBef>
                <a:spcPts val="0"/>
              </a:spcBef>
              <a:spcAft>
                <a:spcPts val="1000"/>
              </a:spcAft>
              <a:buClr>
                <a:schemeClr val="dk1"/>
              </a:buClr>
              <a:buSzPct val="100000"/>
            </a:pPr>
            <a:r>
              <a:rPr lang="en-US" sz="2400" dirty="0">
                <a:solidFill>
                  <a:schemeClr val="dk1"/>
                </a:solidFill>
              </a:rPr>
              <a:t>Previously, this was only advisory, although in practice, this should not change NOAA’s approach, as NOAA routinely required a Risk of Harm Analysis for (b)(5) Deliberative Process. </a:t>
            </a:r>
          </a:p>
          <a:p>
            <a:pPr marL="800100" marR="0" lvl="2" indent="0" algn="l" rtl="0">
              <a:lnSpc>
                <a:spcPct val="100000"/>
              </a:lnSpc>
              <a:spcBef>
                <a:spcPts val="0"/>
              </a:spcBef>
              <a:spcAft>
                <a:spcPts val="0"/>
              </a:spcAft>
              <a:buClr>
                <a:schemeClr val="dk1"/>
              </a:buClr>
              <a:buSzPct val="25000"/>
              <a:buFont typeface="Arial"/>
              <a:buNone/>
            </a:pPr>
            <a:endParaRPr sz="2800" b="0" i="0" u="none" strike="noStrike" cap="none" dirty="0">
              <a:solidFill>
                <a:schemeClr val="dk1"/>
              </a:solidFill>
              <a:latin typeface="Arial"/>
              <a:ea typeface="Arial"/>
              <a:cs typeface="Arial"/>
              <a:sym typeface="Arial"/>
            </a:endParaRP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pic>
        <p:nvPicPr>
          <p:cNvPr id="260" name="Shape 260"/>
          <p:cNvPicPr preferRelativeResize="0"/>
          <p:nvPr/>
        </p:nvPicPr>
        <p:blipFill rotWithShape="1">
          <a:blip r:embed="rId3">
            <a:alphaModFix/>
          </a:blip>
          <a:srcRect/>
          <a:stretch/>
        </p:blipFill>
        <p:spPr>
          <a:xfrm>
            <a:off x="1400400" y="4405925"/>
            <a:ext cx="5371200" cy="22008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Accessibility of Chat and Meet to FOIA Requests</a:t>
            </a:r>
            <a:endParaRPr lang="en-US" b="1" dirty="0"/>
          </a:p>
        </p:txBody>
      </p:sp>
      <p:sp>
        <p:nvSpPr>
          <p:cNvPr id="3" name="Text Placeholder 2"/>
          <p:cNvSpPr>
            <a:spLocks noGrp="1"/>
          </p:cNvSpPr>
          <p:nvPr>
            <p:ph type="body" idx="1"/>
          </p:nvPr>
        </p:nvSpPr>
        <p:spPr/>
        <p:txBody>
          <a:bodyPr/>
          <a:lstStyle/>
          <a:p>
            <a:pPr marL="279400" indent="0">
              <a:buNone/>
            </a:pPr>
            <a:r>
              <a:rPr lang="en-US" sz="2400" dirty="0"/>
              <a:t>Agency records are not defined by the statute.  Rather, they are defined by the case law that followed.  The main case at issue is the Supreme Court case of Tax Analysts v. DOJ.  That Court held that, the agency must (1) “either create or obtain the requested materials” and (2) the agency must be in control of the requested materials at the time the FOIA request is made.”  </a:t>
            </a:r>
          </a:p>
          <a:p>
            <a:pPr marL="279400" indent="0">
              <a:buNone/>
            </a:pPr>
            <a:endParaRPr lang="en-US" sz="2400" dirty="0"/>
          </a:p>
          <a:p>
            <a:pPr marL="279400" indent="0">
              <a:buNone/>
            </a:pPr>
            <a:endParaRPr lang="en-US" sz="2400" dirty="0"/>
          </a:p>
        </p:txBody>
      </p:sp>
    </p:spTree>
    <p:extLst>
      <p:ext uri="{BB962C8B-B14F-4D97-AF65-F5344CB8AC3E}">
        <p14:creationId xmlns:p14="http://schemas.microsoft.com/office/powerpoint/2010/main" val="14659295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1599775" y="228600"/>
            <a:ext cx="6020100" cy="1143000"/>
          </a:xfrm>
          <a:prstGeom prst="rect">
            <a:avLst/>
          </a:prstGeom>
        </p:spPr>
        <p:txBody>
          <a:bodyPr lIns="91425" tIns="91425" rIns="91425" bIns="91425" anchor="ctr" anchorCtr="0">
            <a:noAutofit/>
          </a:bodyPr>
          <a:lstStyle/>
          <a:p>
            <a:pPr lvl="0" algn="ctr" rtl="0">
              <a:spcBef>
                <a:spcPts val="0"/>
              </a:spcBef>
              <a:buNone/>
            </a:pPr>
            <a:r>
              <a:rPr lang="en-US" sz="3200" b="1">
                <a:solidFill>
                  <a:schemeClr val="dk2"/>
                </a:solidFill>
              </a:rPr>
              <a:t>Risk of Harm</a:t>
            </a:r>
          </a:p>
        </p:txBody>
      </p:sp>
      <p:sp>
        <p:nvSpPr>
          <p:cNvPr id="267" name="Shape 267"/>
          <p:cNvSpPr txBox="1">
            <a:spLocks noGrp="1"/>
          </p:cNvSpPr>
          <p:nvPr>
            <p:ph type="body" idx="1"/>
          </p:nvPr>
        </p:nvSpPr>
        <p:spPr>
          <a:xfrm>
            <a:off x="685800" y="1524000"/>
            <a:ext cx="7772400" cy="4810800"/>
          </a:xfrm>
          <a:prstGeom prst="rect">
            <a:avLst/>
          </a:prstGeom>
        </p:spPr>
        <p:txBody>
          <a:bodyPr lIns="91425" tIns="91425" rIns="91425" bIns="91425" anchor="t" anchorCtr="0">
            <a:noAutofit/>
          </a:bodyPr>
          <a:lstStyle/>
          <a:p>
            <a:pPr lvl="0">
              <a:spcBef>
                <a:spcPts val="0"/>
              </a:spcBef>
              <a:buNone/>
            </a:pPr>
            <a:r>
              <a:rPr lang="en-US" sz="2400" b="1" dirty="0"/>
              <a:t>Foreseeable Harm is now a requirement under the 2016 FOIA Improvement Act:</a:t>
            </a:r>
          </a:p>
          <a:p>
            <a:pPr lvl="0">
              <a:spcBef>
                <a:spcPts val="0"/>
              </a:spcBef>
              <a:buNone/>
            </a:pPr>
            <a:endParaRPr sz="1800" dirty="0"/>
          </a:p>
          <a:p>
            <a:pPr marL="0" lvl="0" indent="-69850" rtl="0">
              <a:spcBef>
                <a:spcPts val="0"/>
              </a:spcBef>
              <a:spcAft>
                <a:spcPts val="1100"/>
              </a:spcAft>
              <a:buClr>
                <a:schemeClr val="dk1"/>
              </a:buClr>
              <a:buSzPct val="61111"/>
              <a:buFont typeface="Arial"/>
              <a:buNone/>
            </a:pPr>
            <a:r>
              <a:rPr lang="en-US" sz="1800" dirty="0"/>
              <a:t>To Reach Foreseeable Harm, OIP summarizes the considerations:    </a:t>
            </a:r>
          </a:p>
          <a:p>
            <a:pPr marL="457200" lvl="0" indent="-342900" rtl="0">
              <a:spcBef>
                <a:spcPts val="0"/>
              </a:spcBef>
              <a:spcAft>
                <a:spcPts val="1100"/>
              </a:spcAft>
              <a:buSzPct val="100000"/>
            </a:pPr>
            <a:r>
              <a:rPr lang="en-US" sz="1800" dirty="0"/>
              <a:t>How sensitive is the decision?</a:t>
            </a:r>
          </a:p>
          <a:p>
            <a:pPr marL="457200" lvl="0" indent="-342900" rtl="0">
              <a:spcBef>
                <a:spcPts val="0"/>
              </a:spcBef>
              <a:spcAft>
                <a:spcPts val="1100"/>
              </a:spcAft>
              <a:buSzPct val="100000"/>
            </a:pPr>
            <a:r>
              <a:rPr lang="en-US" sz="1800" dirty="0"/>
              <a:t>How sensitive is </a:t>
            </a:r>
            <a:r>
              <a:rPr lang="en-US" sz="1800"/>
              <a:t>the decision-making </a:t>
            </a:r>
            <a:r>
              <a:rPr lang="en-US" sz="1800" dirty="0"/>
              <a:t>process? (consider peer review)</a:t>
            </a:r>
          </a:p>
          <a:p>
            <a:pPr marL="457200" lvl="0" indent="-342900" rtl="0">
              <a:spcBef>
                <a:spcPts val="0"/>
              </a:spcBef>
              <a:spcAft>
                <a:spcPts val="1100"/>
              </a:spcAft>
              <a:buSzPct val="100000"/>
            </a:pPr>
            <a:r>
              <a:rPr lang="en-US" sz="1800" dirty="0"/>
              <a:t>Is the decision final yet?</a:t>
            </a:r>
          </a:p>
          <a:p>
            <a:pPr marL="457200" lvl="0" indent="-342900" rtl="0">
              <a:spcBef>
                <a:spcPts val="0"/>
              </a:spcBef>
              <a:spcAft>
                <a:spcPts val="1100"/>
              </a:spcAft>
              <a:buSzPct val="100000"/>
            </a:pPr>
            <a:r>
              <a:rPr lang="en-US" sz="1800" dirty="0"/>
              <a:t>Would disclosure affect the employees that contributed to the records?</a:t>
            </a:r>
          </a:p>
          <a:p>
            <a:pPr marL="457200" lvl="0" indent="-342900" rtl="0">
              <a:spcBef>
                <a:spcPts val="0"/>
              </a:spcBef>
              <a:spcAft>
                <a:spcPts val="1100"/>
              </a:spcAft>
              <a:buSzPct val="100000"/>
            </a:pPr>
            <a:r>
              <a:rPr lang="en-US" sz="1800" dirty="0"/>
              <a:t>Would future decisions be jeopardized if the records were released?</a:t>
            </a:r>
          </a:p>
          <a:p>
            <a:pPr marL="457200" lvl="0" indent="-342900" rtl="0">
              <a:spcBef>
                <a:spcPts val="0"/>
              </a:spcBef>
              <a:spcAft>
                <a:spcPts val="1100"/>
              </a:spcAft>
              <a:buSzPct val="100000"/>
            </a:pPr>
            <a:r>
              <a:rPr lang="en-US" sz="1800" dirty="0"/>
              <a:t>How significant would the “chilling” effect be?</a:t>
            </a:r>
          </a:p>
          <a:p>
            <a:pPr marL="457200" lvl="0" indent="-342900" rtl="0">
              <a:spcBef>
                <a:spcPts val="0"/>
              </a:spcBef>
              <a:spcAft>
                <a:spcPts val="1100"/>
              </a:spcAft>
              <a:buSzPct val="100000"/>
            </a:pPr>
            <a:r>
              <a:rPr lang="en-US" sz="1800" dirty="0"/>
              <a:t>How old is the record?</a:t>
            </a:r>
          </a:p>
          <a:p>
            <a:pPr marL="457200" lvl="0" indent="-342900" rtl="0">
              <a:spcBef>
                <a:spcPts val="0"/>
              </a:spcBef>
              <a:spcAft>
                <a:spcPts val="1100"/>
              </a:spcAft>
              <a:buSzPct val="100000"/>
            </a:pPr>
            <a:r>
              <a:rPr lang="en-US" sz="1800" dirty="0"/>
              <a:t>How sensitive are portions of the record?</a:t>
            </a:r>
          </a:p>
          <a:p>
            <a:pPr lvl="0" rtl="0">
              <a:spcBef>
                <a:spcPts val="0"/>
              </a:spcBef>
              <a:buNone/>
            </a:pPr>
            <a:endParaRPr dirty="0"/>
          </a:p>
        </p:txBody>
      </p:sp>
      <p:sp>
        <p:nvSpPr>
          <p:cNvPr id="268" name="Shape 268"/>
          <p:cNvSpPr txBox="1">
            <a:spLocks noGrp="1"/>
          </p:cNvSpPr>
          <p:nvPr>
            <p:ph type="sldNum" idx="12"/>
          </p:nvPr>
        </p:nvSpPr>
        <p:spPr>
          <a:xfrm>
            <a:off x="7086600" y="6248400"/>
            <a:ext cx="1905000" cy="457200"/>
          </a:xfrm>
          <a:prstGeom prst="rect">
            <a:avLst/>
          </a:prstGeom>
        </p:spPr>
        <p:txBody>
          <a:bodyPr lIns="91425" tIns="45700" rIns="91425" bIns="45700" anchor="t" anchorCtr="0">
            <a:noAutofit/>
          </a:bodyPr>
          <a:lstStyle/>
          <a:p>
            <a:pPr lvl="0" rtl="0">
              <a:spcBef>
                <a:spcPts val="0"/>
              </a:spcBef>
              <a:buClr>
                <a:schemeClr val="dk1"/>
              </a:buClr>
              <a:buSzPct val="25000"/>
              <a:buFont typeface="Arial"/>
              <a:buNone/>
            </a:pPr>
            <a:fld id="{00000000-1234-1234-1234-123412341234}" type="slidenum">
              <a:rPr lang="en-US"/>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41</a:t>
            </a:fld>
            <a:endParaRPr lang="en-US" sz="800" b="0" i="0" u="none" strike="noStrike" cap="none">
              <a:solidFill>
                <a:schemeClr val="dk1"/>
              </a:solidFill>
              <a:latin typeface="Arial"/>
              <a:ea typeface="Arial"/>
              <a:cs typeface="Arial"/>
              <a:sym typeface="Arial"/>
            </a:endParaRPr>
          </a:p>
        </p:txBody>
      </p:sp>
      <p:sp>
        <p:nvSpPr>
          <p:cNvPr id="274" name="Shape 274"/>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The Extent of the DPP Privilege</a:t>
            </a:r>
          </a:p>
        </p:txBody>
      </p:sp>
      <p:sp>
        <p:nvSpPr>
          <p:cNvPr id="275" name="Shape 275"/>
          <p:cNvSpPr txBox="1">
            <a:spLocks noGrp="1"/>
          </p:cNvSpPr>
          <p:nvPr>
            <p:ph type="body" idx="1"/>
          </p:nvPr>
        </p:nvSpPr>
        <p:spPr>
          <a:xfrm>
            <a:off x="234775" y="1905000"/>
            <a:ext cx="4718100" cy="4343400"/>
          </a:xfrm>
          <a:prstGeom prst="rect">
            <a:avLst/>
          </a:prstGeom>
          <a:noFill/>
          <a:ln>
            <a:noFill/>
          </a:ln>
        </p:spPr>
        <p:txBody>
          <a:bodyPr lIns="91425" tIns="45700" rIns="91425" bIns="45700" anchor="t" anchorCtr="0">
            <a:noAutofit/>
          </a:bodyPr>
          <a:lstStyle/>
          <a:p>
            <a:pPr marL="457200" marR="0" lvl="0" indent="-381000" algn="l" rtl="0">
              <a:lnSpc>
                <a:spcPct val="100000"/>
              </a:lnSpc>
              <a:spcBef>
                <a:spcPts val="0"/>
              </a:spcBef>
              <a:spcAft>
                <a:spcPts val="1000"/>
              </a:spcAft>
              <a:buClr>
                <a:srgbClr val="000000"/>
              </a:buClr>
              <a:buSzPct val="100000"/>
              <a:buFont typeface="Arial"/>
            </a:pPr>
            <a:r>
              <a:rPr lang="en-US" sz="2400" b="0" i="0" u="none" strike="noStrike" cap="none" dirty="0">
                <a:solidFill>
                  <a:srgbClr val="000000"/>
                </a:solidFill>
                <a:latin typeface="Arial"/>
                <a:ea typeface="Arial"/>
                <a:cs typeface="Arial"/>
                <a:sym typeface="Arial"/>
              </a:rPr>
              <a:t>There is also now a 25 year limit on the use of Deliberative Process.  </a:t>
            </a:r>
          </a:p>
          <a:p>
            <a:pPr marL="457200" marR="0" lvl="0" indent="-381000" algn="l" rtl="0">
              <a:lnSpc>
                <a:spcPct val="100000"/>
              </a:lnSpc>
              <a:spcBef>
                <a:spcPts val="0"/>
              </a:spcBef>
              <a:spcAft>
                <a:spcPts val="1000"/>
              </a:spcAft>
              <a:buClr>
                <a:srgbClr val="000000"/>
              </a:buClr>
              <a:buSzPct val="100000"/>
              <a:buFont typeface="Arial"/>
            </a:pPr>
            <a:r>
              <a:rPr lang="en-US" sz="2400" b="0" i="0" u="none" strike="noStrike" cap="none" dirty="0">
                <a:solidFill>
                  <a:srgbClr val="000000"/>
                </a:solidFill>
                <a:latin typeface="Arial"/>
                <a:ea typeface="Arial"/>
                <a:cs typeface="Arial"/>
                <a:sym typeface="Arial"/>
              </a:rPr>
              <a:t>After that time—the privilege no longer applies.</a:t>
            </a:r>
          </a:p>
          <a:p>
            <a:pPr marL="1143000" marR="0" lvl="2" indent="-342900" algn="l" rtl="0">
              <a:lnSpc>
                <a:spcPct val="100000"/>
              </a:lnSpc>
              <a:spcBef>
                <a:spcPts val="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2800" b="0" i="0" u="none" strike="noStrike" cap="none" dirty="0">
              <a:solidFill>
                <a:schemeClr val="dk1"/>
              </a:solidFill>
              <a:latin typeface="Arial"/>
              <a:ea typeface="Arial"/>
              <a:cs typeface="Arial"/>
              <a:sym typeface="Arial"/>
            </a:endParaRPr>
          </a:p>
        </p:txBody>
      </p:sp>
      <p:pic>
        <p:nvPicPr>
          <p:cNvPr id="276" name="Shape 276"/>
          <p:cNvPicPr preferRelativeResize="0"/>
          <p:nvPr/>
        </p:nvPicPr>
        <p:blipFill rotWithShape="1">
          <a:blip r:embed="rId3">
            <a:alphaModFix/>
          </a:blip>
          <a:srcRect/>
          <a:stretch/>
        </p:blipFill>
        <p:spPr>
          <a:xfrm>
            <a:off x="5064200" y="1943100"/>
            <a:ext cx="3810000" cy="4267200"/>
          </a:xfrm>
          <a:prstGeom prst="rect">
            <a:avLst/>
          </a:prstGeom>
          <a:noFill/>
          <a:ln>
            <a:noFill/>
          </a:ln>
        </p:spPr>
      </p:pic>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Accessibility of Chat and Meet to FOIA Requests</a:t>
            </a:r>
            <a:endParaRPr lang="en-US" b="1" dirty="0"/>
          </a:p>
        </p:txBody>
      </p:sp>
      <p:sp>
        <p:nvSpPr>
          <p:cNvPr id="3" name="Text Placeholder 2"/>
          <p:cNvSpPr>
            <a:spLocks noGrp="1"/>
          </p:cNvSpPr>
          <p:nvPr>
            <p:ph type="body" idx="1"/>
          </p:nvPr>
        </p:nvSpPr>
        <p:spPr/>
        <p:txBody>
          <a:bodyPr/>
          <a:lstStyle/>
          <a:p>
            <a:pPr marL="279400" indent="0">
              <a:buNone/>
            </a:pPr>
            <a:r>
              <a:rPr lang="en-US" sz="2400" dirty="0"/>
              <a:t>Control is further defined by the case of </a:t>
            </a:r>
            <a:r>
              <a:rPr lang="en-US" sz="2400" i="1" dirty="0"/>
              <a:t>Burka v. HHS</a:t>
            </a:r>
            <a:r>
              <a:rPr lang="en-US" sz="2400" dirty="0"/>
              <a:t>, which has largely become the 4-prong standard to determine agency control:</a:t>
            </a:r>
          </a:p>
          <a:p>
            <a:pPr marL="736600" indent="-457200">
              <a:buAutoNum type="arabicParenBoth"/>
            </a:pPr>
            <a:r>
              <a:rPr lang="en-US" sz="2400" dirty="0"/>
              <a:t>The intent of the document’s creator to relinquish control;</a:t>
            </a:r>
          </a:p>
          <a:p>
            <a:pPr marL="736600" indent="-457200">
              <a:buAutoNum type="arabicParenBoth"/>
            </a:pPr>
            <a:r>
              <a:rPr lang="en-US" sz="2400" dirty="0"/>
              <a:t>The ability of the agency to use/dispose of the record as it sees fit;</a:t>
            </a:r>
          </a:p>
          <a:p>
            <a:pPr marL="736600" indent="-457200">
              <a:buAutoNum type="arabicParenBoth"/>
            </a:pPr>
            <a:r>
              <a:rPr lang="en-US" sz="2400" dirty="0"/>
              <a:t>The extent agency personnel have relied on the document; and</a:t>
            </a:r>
          </a:p>
          <a:p>
            <a:pPr marL="736600" indent="-457200">
              <a:buAutoNum type="arabicParenBoth"/>
            </a:pPr>
            <a:r>
              <a:rPr lang="en-US" sz="2400" dirty="0"/>
              <a:t>The degree to which the document was integrated int agency record system files.</a:t>
            </a:r>
          </a:p>
          <a:p>
            <a:pPr marL="279400" indent="0">
              <a:buNone/>
            </a:pPr>
            <a:endParaRPr lang="en-US" sz="2400" dirty="0"/>
          </a:p>
          <a:p>
            <a:pPr marL="279400" indent="0">
              <a:buNone/>
            </a:pPr>
            <a:endParaRPr lang="en-US" sz="2400" dirty="0"/>
          </a:p>
        </p:txBody>
      </p:sp>
    </p:spTree>
    <p:extLst>
      <p:ext uri="{BB962C8B-B14F-4D97-AF65-F5344CB8AC3E}">
        <p14:creationId xmlns:p14="http://schemas.microsoft.com/office/powerpoint/2010/main" val="203614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Accessibility of Chat and Meet to FOIA Requests</a:t>
            </a:r>
            <a:endParaRPr lang="en-US" b="1" dirty="0"/>
          </a:p>
        </p:txBody>
      </p:sp>
      <p:sp>
        <p:nvSpPr>
          <p:cNvPr id="3" name="Text Placeholder 2"/>
          <p:cNvSpPr>
            <a:spLocks noGrp="1"/>
          </p:cNvSpPr>
          <p:nvPr>
            <p:ph type="body" idx="1"/>
          </p:nvPr>
        </p:nvSpPr>
        <p:spPr/>
        <p:txBody>
          <a:bodyPr/>
          <a:lstStyle/>
          <a:p>
            <a:pPr marL="279400" indent="0">
              <a:buNone/>
            </a:pPr>
            <a:r>
              <a:rPr lang="en-US" sz="2400" dirty="0"/>
              <a:t>As such, chat and meet records can be agency records, if they meet that 4-prong test.  Where they usually fail, is that NOAA deliberately does not maintain disposition of the records—Google purges them every 24 hours.  Similarly, they then are not ingested into a records-retention schedule governed repository.</a:t>
            </a:r>
          </a:p>
          <a:p>
            <a:pPr marL="279400" indent="0">
              <a:buNone/>
            </a:pPr>
            <a:endParaRPr lang="en-US" sz="2400" dirty="0"/>
          </a:p>
          <a:p>
            <a:pPr marL="279400" indent="0">
              <a:buNone/>
            </a:pPr>
            <a:endParaRPr lang="en-US" sz="2400" dirty="0"/>
          </a:p>
        </p:txBody>
      </p:sp>
      <p:pic>
        <p:nvPicPr>
          <p:cNvPr id="4" name="Picture 3">
            <a:extLst>
              <a:ext uri="{FF2B5EF4-FFF2-40B4-BE49-F238E27FC236}">
                <a16:creationId xmlns:a16="http://schemas.microsoft.com/office/drawing/2014/main" id="{E3D17399-3149-479D-AD2E-6F51FB458357}"/>
              </a:ext>
            </a:extLst>
          </p:cNvPr>
          <p:cNvPicPr>
            <a:picLocks noChangeAspect="1"/>
          </p:cNvPicPr>
          <p:nvPr/>
        </p:nvPicPr>
        <p:blipFill>
          <a:blip r:embed="rId3"/>
          <a:stretch>
            <a:fillRect/>
          </a:stretch>
        </p:blipFill>
        <p:spPr>
          <a:xfrm>
            <a:off x="2736056" y="4185925"/>
            <a:ext cx="3671888" cy="2443475"/>
          </a:xfrm>
          <a:prstGeom prst="rect">
            <a:avLst/>
          </a:prstGeom>
        </p:spPr>
      </p:pic>
    </p:spTree>
    <p:extLst>
      <p:ext uri="{BB962C8B-B14F-4D97-AF65-F5344CB8AC3E}">
        <p14:creationId xmlns:p14="http://schemas.microsoft.com/office/powerpoint/2010/main" val="1251240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Accessibility of Chat and Meet to FOIA Requests</a:t>
            </a:r>
            <a:endParaRPr lang="en-US" b="1" dirty="0"/>
          </a:p>
        </p:txBody>
      </p:sp>
      <p:sp>
        <p:nvSpPr>
          <p:cNvPr id="3" name="Text Placeholder 2"/>
          <p:cNvSpPr>
            <a:spLocks noGrp="1"/>
          </p:cNvSpPr>
          <p:nvPr>
            <p:ph type="body" idx="1"/>
          </p:nvPr>
        </p:nvSpPr>
        <p:spPr/>
        <p:txBody>
          <a:bodyPr/>
          <a:lstStyle/>
          <a:p>
            <a:pPr marL="279400" indent="0">
              <a:buNone/>
            </a:pPr>
            <a:r>
              <a:rPr lang="en-US" sz="2400" dirty="0"/>
              <a:t>However, if the chat or meet record meets the requirement of a Federal Record (reflecting decisions in conducting agency business), under the FRA, then it must be maintained.  In those circumstances, the obligation is to copy and paste the chat or meet record into email, or some other repository for preservation under the FRA—which then also is subject to the FOIA.</a:t>
            </a:r>
          </a:p>
          <a:p>
            <a:pPr marL="279400" indent="0">
              <a:buNone/>
            </a:pPr>
            <a:endParaRPr lang="en-US" sz="2400" dirty="0"/>
          </a:p>
          <a:p>
            <a:pPr marL="279400" indent="0">
              <a:buNone/>
            </a:pPr>
            <a:r>
              <a:rPr lang="en-US" sz="2400" i="1" dirty="0"/>
              <a:t>See the Records Retention Reminder issued by Zach Goldstein.</a:t>
            </a:r>
          </a:p>
          <a:p>
            <a:pPr marL="279400" indent="0">
              <a:buNone/>
            </a:pPr>
            <a:endParaRPr lang="en-US" sz="2400" dirty="0"/>
          </a:p>
          <a:p>
            <a:pPr marL="279400" indent="0">
              <a:buNone/>
            </a:pPr>
            <a:endParaRPr lang="en-US" sz="2400" dirty="0"/>
          </a:p>
        </p:txBody>
      </p:sp>
    </p:spTree>
    <p:extLst>
      <p:ext uri="{BB962C8B-B14F-4D97-AF65-F5344CB8AC3E}">
        <p14:creationId xmlns:p14="http://schemas.microsoft.com/office/powerpoint/2010/main" val="205889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16042" y="1752600"/>
            <a:ext cx="4724400" cy="4343399"/>
          </a:xfrm>
        </p:spPr>
        <p:txBody>
          <a:bodyPr/>
          <a:lstStyle/>
          <a:p>
            <a:pPr marL="279400" indent="0">
              <a:buNone/>
            </a:pPr>
            <a:r>
              <a:rPr lang="en-US" sz="2400" dirty="0"/>
              <a:t>Normally, the Administrative Record and FOIA disclosures will operate independently, governed by separate statutory disclosure provisions.  The APA, governed by 5 USC 551, governs the process by which federal agencies develop and issue regulations, and informal agency rulemaking is governed by the notice-and-comment procedures described in 5 USC 553.</a:t>
            </a:r>
          </a:p>
          <a:p>
            <a:pPr marL="279400" indent="0">
              <a:buNone/>
            </a:pPr>
            <a:endParaRPr lang="en-US" sz="2400" dirty="0"/>
          </a:p>
        </p:txBody>
      </p:sp>
      <p:pic>
        <p:nvPicPr>
          <p:cNvPr id="5" name="Picture 4">
            <a:extLst>
              <a:ext uri="{FF2B5EF4-FFF2-40B4-BE49-F238E27FC236}">
                <a16:creationId xmlns:a16="http://schemas.microsoft.com/office/drawing/2014/main" id="{BC40E7FD-03F5-4433-A59C-5737ED9BD282}"/>
              </a:ext>
            </a:extLst>
          </p:cNvPr>
          <p:cNvPicPr>
            <a:picLocks noChangeAspect="1"/>
          </p:cNvPicPr>
          <p:nvPr/>
        </p:nvPicPr>
        <p:blipFill>
          <a:blip r:embed="rId3"/>
          <a:stretch>
            <a:fillRect/>
          </a:stretch>
        </p:blipFill>
        <p:spPr>
          <a:xfrm>
            <a:off x="4680284" y="2362200"/>
            <a:ext cx="4324235" cy="3239002"/>
          </a:xfrm>
          <a:prstGeom prst="rect">
            <a:avLst/>
          </a:prstGeom>
        </p:spPr>
      </p:pic>
    </p:spTree>
    <p:extLst>
      <p:ext uri="{BB962C8B-B14F-4D97-AF65-F5344CB8AC3E}">
        <p14:creationId xmlns:p14="http://schemas.microsoft.com/office/powerpoint/2010/main" val="293933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Overlap of APA and FOIA</a:t>
            </a:r>
            <a:endParaRPr lang="en-US" b="1" dirty="0"/>
          </a:p>
        </p:txBody>
      </p:sp>
      <p:sp>
        <p:nvSpPr>
          <p:cNvPr id="3" name="Text Placeholder 2"/>
          <p:cNvSpPr>
            <a:spLocks noGrp="1"/>
          </p:cNvSpPr>
          <p:nvPr>
            <p:ph type="body" idx="1"/>
          </p:nvPr>
        </p:nvSpPr>
        <p:spPr>
          <a:xfrm>
            <a:off x="457200" y="1752600"/>
            <a:ext cx="8686800" cy="4343399"/>
          </a:xfrm>
        </p:spPr>
        <p:txBody>
          <a:bodyPr/>
          <a:lstStyle/>
          <a:p>
            <a:pPr marL="279400" indent="0">
              <a:buNone/>
            </a:pPr>
            <a:r>
              <a:rPr lang="en-US" sz="2400" dirty="0"/>
              <a:t>In considering the administrative record for judicial review considers these separate defined terms:</a:t>
            </a:r>
          </a:p>
          <a:p>
            <a:pPr marL="279400" indent="0">
              <a:buNone/>
            </a:pPr>
            <a:endParaRPr lang="en-US" sz="2400" dirty="0"/>
          </a:p>
          <a:p>
            <a:pPr marL="279400" indent="0">
              <a:buNone/>
            </a:pPr>
            <a:r>
              <a:rPr lang="en-US" sz="2400" dirty="0"/>
              <a:t>“Rulemaking record” means the full record of materials before the agency in an informal rulemaking.</a:t>
            </a:r>
          </a:p>
          <a:p>
            <a:pPr marL="279400" indent="0">
              <a:buNone/>
            </a:pPr>
            <a:r>
              <a:rPr lang="en-US" sz="2400" dirty="0"/>
              <a:t>“Considered” entails review by an individual with substantive responsibilities in connection with the rulemaking.</a:t>
            </a:r>
          </a:p>
          <a:p>
            <a:pPr marL="279400" indent="0">
              <a:buNone/>
            </a:pPr>
            <a:r>
              <a:rPr lang="en-US" sz="2400" dirty="0"/>
              <a:t>“Public rulemaking docket” means the public version of the rulemaking record managed by the agency.</a:t>
            </a:r>
          </a:p>
          <a:p>
            <a:pPr marL="279400" indent="0">
              <a:buNone/>
            </a:pPr>
            <a:r>
              <a:rPr lang="en-US" sz="2400" dirty="0"/>
              <a:t>“Administrative record for judicial review” means the materials tendered by the agency and certified to a court as the record on review of the agency’s regulatory action.</a:t>
            </a:r>
          </a:p>
        </p:txBody>
      </p:sp>
    </p:spTree>
    <p:extLst>
      <p:ext uri="{BB962C8B-B14F-4D97-AF65-F5344CB8AC3E}">
        <p14:creationId xmlns:p14="http://schemas.microsoft.com/office/powerpoint/2010/main" val="2892330779"/>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22977</TotalTime>
  <Words>5925</Words>
  <Application>Microsoft Office PowerPoint</Application>
  <PresentationFormat>On-screen Show (4:3)</PresentationFormat>
  <Paragraphs>303</Paragraphs>
  <Slides>42</Slides>
  <Notes>42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Times New Roman</vt:lpstr>
      <vt:lpstr>Custom Theme</vt:lpstr>
      <vt:lpstr>PowerPoint Presentation</vt:lpstr>
      <vt:lpstr>Course Outline</vt:lpstr>
      <vt:lpstr>The Accessibility of Chat and Meet to FOIA Requests</vt:lpstr>
      <vt:lpstr>The Accessibility of Chat and Meet to FOIA Requests</vt:lpstr>
      <vt:lpstr>The Accessibility of Chat and Meet to FOIA Requests</vt:lpstr>
      <vt:lpstr>The Accessibility of Chat and Meet to FOIA Requests</vt:lpstr>
      <vt:lpstr>The Accessibility of Chat and Meet to FOIA Requests</vt:lpstr>
      <vt:lpstr>The Overlap of APA and FOIA</vt:lpstr>
      <vt:lpstr>The Overlap of APA and FOIA</vt:lpstr>
      <vt:lpstr>The Overlap of APA and FOIA</vt:lpstr>
      <vt:lpstr>The Overlap of APA and FOIA</vt:lpstr>
      <vt:lpstr>The Overlap of APA and FOIA</vt:lpstr>
      <vt:lpstr>The Overlap of APA and FOIA</vt:lpstr>
      <vt:lpstr>The Overlap of APA and FOIA</vt:lpstr>
      <vt:lpstr>The Overlap of APA and FOIA</vt:lpstr>
      <vt:lpstr>The Overlap of APA and FOIA</vt:lpstr>
      <vt:lpstr>Prepping Emails for FOIA Requests</vt:lpstr>
      <vt:lpstr>Prepping Emails for FOIA Requests</vt:lpstr>
      <vt:lpstr>Prepping Emails for FOIA Requests</vt:lpstr>
      <vt:lpstr>Prepping Emails for FOIA Requests</vt:lpstr>
      <vt:lpstr>Prepping Emails for FOIA Requests</vt:lpstr>
      <vt:lpstr>Criteria for Deliberative Process Privilege</vt:lpstr>
      <vt:lpstr>Criteria for Deliberative Process Privilege</vt:lpstr>
      <vt:lpstr>The Standard for the Exemption</vt:lpstr>
      <vt:lpstr>The Standard for the Exemption</vt:lpstr>
      <vt:lpstr>(b)(5) Applicability</vt:lpstr>
      <vt:lpstr>(b)(5) Threshold: Nature of the Relationship</vt:lpstr>
      <vt:lpstr>(b)(5) Threshold:   Nature of the Relationship (Cont’d)</vt:lpstr>
      <vt:lpstr>(b)(5) Threshold:   Nature of the Relationship (Cont’d)</vt:lpstr>
      <vt:lpstr>(b)(5) Threshold:   Nature of the Relationship (Cont’d)</vt:lpstr>
      <vt:lpstr>(b)(5) Threshold:   Nature of the Relationship (Cont’d)</vt:lpstr>
      <vt:lpstr>(b)(5) Applicable Discovery Privileges</vt:lpstr>
      <vt:lpstr>(b)(5) Deliberative Process Privilege</vt:lpstr>
      <vt:lpstr>(b)(5) Two Prong Test (cont’d)</vt:lpstr>
      <vt:lpstr>(b)(5) Two Prong Test (cont’d)</vt:lpstr>
      <vt:lpstr>(b)(5) DPP as it relates to Drafts</vt:lpstr>
      <vt:lpstr>(b)(5) DPP as it Relates to Drafts (cont’d)</vt:lpstr>
      <vt:lpstr>The Extent of the Privilege</vt:lpstr>
      <vt:lpstr>The Extent of the Privilege</vt:lpstr>
      <vt:lpstr>Risk of Harm</vt:lpstr>
      <vt:lpstr>The Extent of the DPP Privilege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189</cp:revision>
  <dcterms:modified xsi:type="dcterms:W3CDTF">2024-04-04T15:44:23Z</dcterms:modified>
</cp:coreProperties>
</file>