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  <p:sldMasterId id="2147483679" r:id="rId4"/>
  </p:sldMasterIdLst>
  <p:notesMasterIdLst>
    <p:notesMasterId r:id="rId13"/>
  </p:notesMasterIdLst>
  <p:sldIdLst>
    <p:sldId id="256" r:id="rId5"/>
    <p:sldId id="258" r:id="rId6"/>
    <p:sldId id="259" r:id="rId7"/>
    <p:sldId id="261" r:id="rId8"/>
    <p:sldId id="260" r:id="rId9"/>
    <p:sldId id="269" r:id="rId10"/>
    <p:sldId id="268" r:id="rId11"/>
    <p:sldId id="270" r:id="rId1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000000"/>
          </p15:clr>
        </p15:guide>
        <p15:guide id="2" pos="2209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C6ECC1-AC55-4F84-A507-2F2ABFA99574}">
  <a:tblStyle styleId="{5BC6ECC1-AC55-4F84-A507-2F2ABFA995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0" autoAdjust="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30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387350"/>
            <a:ext cx="5578475" cy="4183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41" y="4725670"/>
            <a:ext cx="5608320" cy="3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2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520215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387350"/>
            <a:ext cx="5578475" cy="4183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01041" y="4725670"/>
            <a:ext cx="5608320" cy="3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701041" y="4725670"/>
            <a:ext cx="5608320" cy="3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01041" y="4725670"/>
            <a:ext cx="5608320" cy="387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387350"/>
            <a:ext cx="5578475" cy="4183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701041" y="4725670"/>
            <a:ext cx="5608320" cy="3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Acquisition Sensitive – Source Selection Information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fld>
            <a:endParaRPr sz="120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701041" y="4725670"/>
            <a:ext cx="5608320" cy="387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387350"/>
            <a:ext cx="5578475" cy="4183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387350"/>
            <a:ext cx="5578475" cy="4183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701041" y="4725670"/>
            <a:ext cx="5608320" cy="3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© Copyright PresentationGO.com</a:t>
            </a:r>
            <a:endParaRPr sz="18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fld>
            <a:endParaRPr sz="120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701041" y="4725670"/>
            <a:ext cx="5608320" cy="3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701041" y="4725670"/>
            <a:ext cx="5608320" cy="387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387350"/>
            <a:ext cx="5578475" cy="4183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commerce.gov/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410810" y="0"/>
            <a:ext cx="8730845" cy="4267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>
            <a:spLocks noGrp="1"/>
          </p:cNvSpPr>
          <p:nvPr>
            <p:ph type="pic" idx="2"/>
          </p:nvPr>
        </p:nvSpPr>
        <p:spPr>
          <a:xfrm>
            <a:off x="412576" y="4267200"/>
            <a:ext cx="8729079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80334" y="2590798"/>
            <a:ext cx="1371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3"/>
          </p:nvPr>
        </p:nvSpPr>
        <p:spPr>
          <a:xfrm>
            <a:off x="780334" y="3733800"/>
            <a:ext cx="1295400" cy="26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4"/>
          </p:nvPr>
        </p:nvSpPr>
        <p:spPr>
          <a:xfrm>
            <a:off x="2514600" y="768745"/>
            <a:ext cx="6096000" cy="135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5"/>
          </p:nvPr>
        </p:nvSpPr>
        <p:spPr>
          <a:xfrm>
            <a:off x="2515037" y="2262187"/>
            <a:ext cx="6092516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6"/>
          </p:nvPr>
        </p:nvSpPr>
        <p:spPr>
          <a:xfrm>
            <a:off x="2514600" y="3311237"/>
            <a:ext cx="6096000" cy="6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2285999" y="609600"/>
            <a:ext cx="0" cy="347345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Shape 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6" cy="2133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Shape 18"/>
          <p:cNvGrpSpPr/>
          <p:nvPr/>
        </p:nvGrpSpPr>
        <p:grpSpPr>
          <a:xfrm>
            <a:off x="-30388" y="0"/>
            <a:ext cx="472440" cy="6858000"/>
            <a:chOff x="-15240" y="0"/>
            <a:chExt cx="472440" cy="6858000"/>
          </a:xfrm>
        </p:grpSpPr>
        <p:sp>
          <p:nvSpPr>
            <p:cNvPr id="19" name="Shape 19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Shape 20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21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Shape 22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Shape 23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24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Shape 25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Shape 26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27" name="Shape 27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28" name="Shape 28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" name="Shape 29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" name="Shape 30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" name="Shape 31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2" name="Shape 32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3" name="Shape 33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4" name="Shape 34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7921784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52888" y="3124200"/>
            <a:ext cx="793391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762000" y="4419600"/>
            <a:ext cx="7921784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91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62000" y="1219200"/>
            <a:ext cx="37429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4953000" y="1219200"/>
            <a:ext cx="37429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pic" idx="2"/>
          </p:nvPr>
        </p:nvSpPr>
        <p:spPr>
          <a:xfrm>
            <a:off x="762001" y="1219200"/>
            <a:ext cx="37338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2" name="Shape 152"/>
          <p:cNvSpPr>
            <a:spLocks noGrp="1"/>
          </p:cNvSpPr>
          <p:nvPr>
            <p:ph type="pic" idx="3"/>
          </p:nvPr>
        </p:nvSpPr>
        <p:spPr>
          <a:xfrm>
            <a:off x="4953000" y="1219200"/>
            <a:ext cx="37338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37429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4"/>
          </p:nvPr>
        </p:nvSpPr>
        <p:spPr>
          <a:xfrm>
            <a:off x="4953000" y="3048000"/>
            <a:ext cx="37429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24475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6248400" y="1219200"/>
            <a:ext cx="24475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3"/>
          </p:nvPr>
        </p:nvSpPr>
        <p:spPr>
          <a:xfrm>
            <a:off x="3500644" y="1219200"/>
            <a:ext cx="24475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2435438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3" name="Shape 163"/>
          <p:cNvSpPr>
            <a:spLocks noGrp="1"/>
          </p:cNvSpPr>
          <p:nvPr>
            <p:ph type="pic" idx="3"/>
          </p:nvPr>
        </p:nvSpPr>
        <p:spPr>
          <a:xfrm>
            <a:off x="3508162" y="1219200"/>
            <a:ext cx="2435438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4" name="Shape 164"/>
          <p:cNvSpPr>
            <a:spLocks noGrp="1"/>
          </p:cNvSpPr>
          <p:nvPr>
            <p:ph type="pic" idx="4"/>
          </p:nvPr>
        </p:nvSpPr>
        <p:spPr>
          <a:xfrm>
            <a:off x="6251362" y="1219200"/>
            <a:ext cx="2435438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24475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5"/>
          </p:nvPr>
        </p:nvSpPr>
        <p:spPr>
          <a:xfrm>
            <a:off x="6248400" y="3048000"/>
            <a:ext cx="24475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6"/>
          </p:nvPr>
        </p:nvSpPr>
        <p:spPr>
          <a:xfrm>
            <a:off x="3500644" y="3048000"/>
            <a:ext cx="24475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7924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5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9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5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457201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Small Pic">
  <p:cSld name="2 Column, Small Pic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5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pic" idx="2"/>
          </p:nvPr>
        </p:nvSpPr>
        <p:spPr>
          <a:xfrm>
            <a:off x="4953000" y="1219200"/>
            <a:ext cx="3733800" cy="19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37429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3"/>
          </p:nvPr>
        </p:nvSpPr>
        <p:spPr>
          <a:xfrm>
            <a:off x="4953000" y="3429000"/>
            <a:ext cx="374291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8337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833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9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8337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833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833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833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833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833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833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833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833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833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5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pic" idx="2"/>
          </p:nvPr>
        </p:nvSpPr>
        <p:spPr>
          <a:xfrm>
            <a:off x="6096000" y="1219200"/>
            <a:ext cx="2590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51907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5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2590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505200" y="1219200"/>
            <a:ext cx="51907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7921784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52888" y="3124200"/>
            <a:ext cx="793391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pic" idx="2"/>
          </p:nvPr>
        </p:nvSpPr>
        <p:spPr>
          <a:xfrm>
            <a:off x="762000" y="4419600"/>
            <a:ext cx="7921784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91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5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62000" y="1219200"/>
            <a:ext cx="37429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2"/>
          </p:nvPr>
        </p:nvSpPr>
        <p:spPr>
          <a:xfrm>
            <a:off x="4953000" y="1219200"/>
            <a:ext cx="37429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5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pic" idx="2"/>
          </p:nvPr>
        </p:nvSpPr>
        <p:spPr>
          <a:xfrm>
            <a:off x="762001" y="1219200"/>
            <a:ext cx="37338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2" name="Shape 232"/>
          <p:cNvSpPr>
            <a:spLocks noGrp="1"/>
          </p:cNvSpPr>
          <p:nvPr>
            <p:ph type="pic" idx="3"/>
          </p:nvPr>
        </p:nvSpPr>
        <p:spPr>
          <a:xfrm>
            <a:off x="4953000" y="1219200"/>
            <a:ext cx="37338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37429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4"/>
          </p:nvPr>
        </p:nvSpPr>
        <p:spPr>
          <a:xfrm>
            <a:off x="4953000" y="3048000"/>
            <a:ext cx="37429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5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24475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2"/>
          </p:nvPr>
        </p:nvSpPr>
        <p:spPr>
          <a:xfrm>
            <a:off x="6248400" y="1219200"/>
            <a:ext cx="24475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3"/>
          </p:nvPr>
        </p:nvSpPr>
        <p:spPr>
          <a:xfrm>
            <a:off x="3500644" y="1219200"/>
            <a:ext cx="24475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5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2435438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3" name="Shape 243"/>
          <p:cNvSpPr>
            <a:spLocks noGrp="1"/>
          </p:cNvSpPr>
          <p:nvPr>
            <p:ph type="pic" idx="3"/>
          </p:nvPr>
        </p:nvSpPr>
        <p:spPr>
          <a:xfrm>
            <a:off x="3508162" y="1219200"/>
            <a:ext cx="2435438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4" name="Shape 244"/>
          <p:cNvSpPr>
            <a:spLocks noGrp="1"/>
          </p:cNvSpPr>
          <p:nvPr>
            <p:ph type="pic" idx="4"/>
          </p:nvPr>
        </p:nvSpPr>
        <p:spPr>
          <a:xfrm>
            <a:off x="6251362" y="1219200"/>
            <a:ext cx="2435438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52888" y="3048000"/>
            <a:ext cx="24475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5"/>
          </p:nvPr>
        </p:nvSpPr>
        <p:spPr>
          <a:xfrm>
            <a:off x="6248400" y="3048000"/>
            <a:ext cx="24475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6"/>
          </p:nvPr>
        </p:nvSpPr>
        <p:spPr>
          <a:xfrm>
            <a:off x="3500644" y="3048000"/>
            <a:ext cx="244751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5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7924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,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953000" y="1219200"/>
            <a:ext cx="3733800" cy="1981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2888" y="1219200"/>
            <a:ext cx="3742912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953000" y="3429000"/>
            <a:ext cx="3742912" cy="2743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7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t Blue">
  <p:cSld name="Lt Blu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10810" y="0"/>
            <a:ext cx="8733190" cy="4267199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410810" y="4267200"/>
            <a:ext cx="8730845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2514600" y="762313"/>
            <a:ext cx="6096000" cy="137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B459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761999" y="2602687"/>
            <a:ext cx="1371600" cy="95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775274" y="3734113"/>
            <a:ext cx="1295399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99D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" name="Shape 4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6" cy="213391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body" idx="5"/>
          </p:nvPr>
        </p:nvSpPr>
        <p:spPr>
          <a:xfrm>
            <a:off x="2515037" y="3316288"/>
            <a:ext cx="6092516" cy="79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2285999" y="609913"/>
            <a:ext cx="0" cy="347345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7" name="Shape 47"/>
          <p:cNvGrpSpPr/>
          <p:nvPr/>
        </p:nvGrpSpPr>
        <p:grpSpPr>
          <a:xfrm>
            <a:off x="-30388" y="0"/>
            <a:ext cx="472440" cy="6858000"/>
            <a:chOff x="-15240" y="0"/>
            <a:chExt cx="472440" cy="6858000"/>
          </a:xfrm>
        </p:grpSpPr>
        <p:sp>
          <p:nvSpPr>
            <p:cNvPr id="48" name="Shape 48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" name="Shape 49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Shape 50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Shape 51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Shape 52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Shape 53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Shape 54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5" name="Shape 55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56" name="Shape 56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57" name="Shape 57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" name="Shape 58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9" name="Shape 59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" name="Shape 60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" name="Shape 61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2" name="Shape 62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3" name="Shape 63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64" name="Shape 64"/>
          <p:cNvSpPr txBox="1">
            <a:spLocks noGrp="1"/>
          </p:cNvSpPr>
          <p:nvPr>
            <p:ph type="body" idx="6"/>
          </p:nvPr>
        </p:nvSpPr>
        <p:spPr>
          <a:xfrm>
            <a:off x="2515037" y="2262187"/>
            <a:ext cx="6092516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30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, Tall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6000" y="1219200"/>
            <a:ext cx="25908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2888" y="1219200"/>
            <a:ext cx="5190712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8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, Tall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62000" y="1219200"/>
            <a:ext cx="25908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5200" y="1219200"/>
            <a:ext cx="5190712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1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, Wide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62000" y="1219200"/>
            <a:ext cx="7921784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52888" y="3124200"/>
            <a:ext cx="7933912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4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, Wide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62000" y="4419600"/>
            <a:ext cx="7921784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52888" y="1219200"/>
            <a:ext cx="7933912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1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219200"/>
            <a:ext cx="3742912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953000" y="1219200"/>
            <a:ext cx="3742912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0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,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2001" y="1219200"/>
            <a:ext cx="37338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953000" y="1219200"/>
            <a:ext cx="37338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2888" y="3048000"/>
            <a:ext cx="3742912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953000" y="3048000"/>
            <a:ext cx="3742912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1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752888" y="1219200"/>
            <a:ext cx="2447512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248400" y="1219200"/>
            <a:ext cx="2447512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500644" y="1219200"/>
            <a:ext cx="2447512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00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,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62000" y="1219200"/>
            <a:ext cx="2435438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508162" y="1219200"/>
            <a:ext cx="2435438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51362" y="1219200"/>
            <a:ext cx="2435438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52888" y="3048000"/>
            <a:ext cx="2447512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248400" y="3048000"/>
            <a:ext cx="2447512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500644" y="3048000"/>
            <a:ext cx="2447512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811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2000" y="1219200"/>
            <a:ext cx="79248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1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>
  <p:cSld name="Whit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410810" y="4267200"/>
            <a:ext cx="8730845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7" name="Shape 67"/>
          <p:cNvCxnSpPr/>
          <p:nvPr/>
        </p:nvCxnSpPr>
        <p:spPr>
          <a:xfrm>
            <a:off x="2286000" y="609913"/>
            <a:ext cx="0" cy="347345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514600" y="762313"/>
            <a:ext cx="6096000" cy="137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B459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762000" y="2602687"/>
            <a:ext cx="1371600" cy="95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775275" y="3734113"/>
            <a:ext cx="1295399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99D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1" name="Shape 7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762138" cy="213391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body" idx="5"/>
          </p:nvPr>
        </p:nvSpPr>
        <p:spPr>
          <a:xfrm>
            <a:off x="2515037" y="3316288"/>
            <a:ext cx="6092516" cy="79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73" name="Shape 73"/>
          <p:cNvGrpSpPr/>
          <p:nvPr/>
        </p:nvGrpSpPr>
        <p:grpSpPr>
          <a:xfrm>
            <a:off x="-30388" y="0"/>
            <a:ext cx="472440" cy="6858000"/>
            <a:chOff x="-15240" y="0"/>
            <a:chExt cx="472440" cy="6858000"/>
          </a:xfrm>
        </p:grpSpPr>
        <p:sp>
          <p:nvSpPr>
            <p:cNvPr id="74" name="Shape 74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5" name="Shape 75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Shape 76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Shape 77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Shape 78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Shape 79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Shape 80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1" name="Shape 81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82" name="Shape 82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83" name="Shape 83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4" name="Shape 84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5" name="Shape 85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6" name="Shape 86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7" name="Shape 87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8" name="Shape 88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89" name="Shape 89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90" name="Shape 90"/>
          <p:cNvSpPr txBox="1">
            <a:spLocks noGrp="1"/>
          </p:cNvSpPr>
          <p:nvPr>
            <p:ph type="body" idx="6"/>
          </p:nvPr>
        </p:nvSpPr>
        <p:spPr>
          <a:xfrm>
            <a:off x="2515037" y="2262187"/>
            <a:ext cx="6092516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0810" y="0"/>
            <a:ext cx="8733190" cy="6449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-30388" y="0"/>
            <a:ext cx="472440" cy="6858000"/>
            <a:chOff x="-15240" y="0"/>
            <a:chExt cx="472440" cy="6858000"/>
          </a:xfrm>
        </p:grpSpPr>
        <p:sp>
          <p:nvSpPr>
            <p:cNvPr id="85" name="Rectangle 84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87" name="Picture 13" descr="C:\Users\jacqui.fenner\Desktop\PTT templates\images\noaa icons\noaa_icons-04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4" descr="C:\Users\jacqui.fenner\Desktop\PTT templates\images\noaa icons\noaa_icons-05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5" descr="C:\Users\jacqui.fenner\Desktop\PTT templates\images\noaa icons\noaa_icons-06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6" descr="C:\Users\jacqui.fenner\Desktop\PTT templates\images\noaa icons\noaa_icons-07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7" descr="C:\Users\jacqui.fenner\Desktop\PTT templates\images\noaa icons\noaa_icons-08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9" descr="C:\Users\jacqui.fenner\Desktop\PTT templates\images\noaa icons\noaa_icons-10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3" name="Group 92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94" name="Group 93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62000" y="1066799"/>
            <a:ext cx="7894573" cy="1295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rgbClr val="0B4596"/>
                </a:solidFill>
              </a:defRPr>
            </a:lvl1pPr>
          </a:lstStyle>
          <a:p>
            <a:r>
              <a:rPr lang="en-US" dirty="0" smtClean="0"/>
              <a:t>Divider Slide Text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6400801"/>
            <a:ext cx="9144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5" name="Picture 2" descr="G:\STALL\ST Comms\Templates &amp; Resources\Logos\Other Emblems\DOC Logo\DOC Color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43457"/>
            <a:ext cx="371888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27" y="6449252"/>
            <a:ext cx="360298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447800" y="6551712"/>
            <a:ext cx="7239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  </a:t>
            </a:r>
            <a:fld id="{A7CA7C70-C8C6-4224-A4BA-A7B5E7782E05}" type="slidenum">
              <a:rPr lang="en-US" sz="1000">
                <a:solidFill>
                  <a:srgbClr val="0B4596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1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D8EFD4-ECAA-4166-87E7-683792065BB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36CF4B-16A2-4C40-8BF8-5B18B44BD5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74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D8EFD4-ECAA-4166-87E7-683792065BB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36CF4B-16A2-4C40-8BF8-5B18B44BD5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9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9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92B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92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92B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92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92B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92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2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92B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92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rgbClr val="8892B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92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2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2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2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A45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Small Pic">
  <p:cSld name="2 Column, Small Pic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4953000" y="1219200"/>
            <a:ext cx="3733800" cy="19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37429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4953000" y="3429000"/>
            <a:ext cx="374291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2"/>
          </p:nvPr>
        </p:nvSpPr>
        <p:spPr>
          <a:xfrm>
            <a:off x="6096000" y="1219200"/>
            <a:ext cx="2590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51907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pic" idx="2"/>
          </p:nvPr>
        </p:nvSpPr>
        <p:spPr>
          <a:xfrm>
            <a:off x="762000" y="1219200"/>
            <a:ext cx="25908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505200" y="1219200"/>
            <a:ext cx="51907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8" Type="http://schemas.openxmlformats.org/officeDocument/2006/relationships/hyperlink" Target="http://www.noaa.gov/satellites" TargetMode="External"/><Relationship Id="rId26" Type="http://schemas.openxmlformats.org/officeDocument/2006/relationships/hyperlink" Target="https://www.commerce.gov/" TargetMode="Externa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3.png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6" Type="http://schemas.openxmlformats.org/officeDocument/2006/relationships/hyperlink" Target="http://www.noaa.gov/research" TargetMode="External"/><Relationship Id="rId20" Type="http://schemas.openxmlformats.org/officeDocument/2006/relationships/hyperlink" Target="http://www.noaa.gov/fisheries" TargetMode="Externa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hyperlink" Target="http://www.noaa.gov/weather" TargetMode="Externa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2.png"/><Relationship Id="rId23" Type="http://schemas.openxmlformats.org/officeDocument/2006/relationships/image" Target="../media/image6.png"/><Relationship Id="rId28" Type="http://schemas.openxmlformats.org/officeDocument/2006/relationships/hyperlink" Target="http://www.noaa.gov/" TargetMode="Externa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hyperlink" Target="http://www.noaa.gov/marine-aviation" TargetMode="External"/><Relationship Id="rId22" Type="http://schemas.openxmlformats.org/officeDocument/2006/relationships/hyperlink" Target="http://www.noaa.gov/oceans-coasts" TargetMode="External"/><Relationship Id="rId27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8" Type="http://schemas.openxmlformats.org/officeDocument/2006/relationships/hyperlink" Target="http://www.noaa.gov/satellites" TargetMode="External"/><Relationship Id="rId26" Type="http://schemas.openxmlformats.org/officeDocument/2006/relationships/hyperlink" Target="https://www.commerce.gov/" TargetMode="Externa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3.png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6" Type="http://schemas.openxmlformats.org/officeDocument/2006/relationships/hyperlink" Target="http://www.noaa.gov/research" TargetMode="External"/><Relationship Id="rId20" Type="http://schemas.openxmlformats.org/officeDocument/2006/relationships/hyperlink" Target="http://www.noaa.gov/fisheries" TargetMode="Externa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hyperlink" Target="http://www.noaa.gov/weather" TargetMode="Externa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23" Type="http://schemas.openxmlformats.org/officeDocument/2006/relationships/image" Target="../media/image6.png"/><Relationship Id="rId28" Type="http://schemas.openxmlformats.org/officeDocument/2006/relationships/hyperlink" Target="http://www.noaa.gov/" TargetMode="Externa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hyperlink" Target="http://www.noaa.gov/marine-aviation" TargetMode="External"/><Relationship Id="rId22" Type="http://schemas.openxmlformats.org/officeDocument/2006/relationships/hyperlink" Target="http://www.noaa.gov/oceans-coasts" TargetMode="External"/><Relationship Id="rId27" Type="http://schemas.openxmlformats.org/officeDocument/2006/relationships/image" Target="../media/image9.png"/><Relationship Id="rId30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hyperlink" Target="http://www.noaa.gov/research" TargetMode="External"/><Relationship Id="rId26" Type="http://schemas.openxmlformats.org/officeDocument/2006/relationships/hyperlink" Target="http://www.noaa.gov/weather" TargetMode="Externa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6" Type="http://schemas.openxmlformats.org/officeDocument/2006/relationships/hyperlink" Target="http://www.noaa.gov/marine-aviation" TargetMode="External"/><Relationship Id="rId20" Type="http://schemas.openxmlformats.org/officeDocument/2006/relationships/hyperlink" Target="http://www.noaa.gov/satellites" TargetMode="Externa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hyperlink" Target="http://www.noaa.gov/oceans-coasts" TargetMode="External"/><Relationship Id="rId32" Type="http://schemas.openxmlformats.org/officeDocument/2006/relationships/image" Target="../media/image11.png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4.xml"/><Relationship Id="rId23" Type="http://schemas.openxmlformats.org/officeDocument/2006/relationships/image" Target="../media/image5.png"/><Relationship Id="rId28" Type="http://schemas.openxmlformats.org/officeDocument/2006/relationships/hyperlink" Target="https://www.commerce.gov/" TargetMode="Externa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31" Type="http://schemas.openxmlformats.org/officeDocument/2006/relationships/image" Target="../media/image10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hyperlink" Target="http://www.noaa.gov/fisheries" TargetMode="External"/><Relationship Id="rId27" Type="http://schemas.openxmlformats.org/officeDocument/2006/relationships/image" Target="../media/image7.png"/><Relationship Id="rId30" Type="http://schemas.openxmlformats.org/officeDocument/2006/relationships/hyperlink" Target="http://www.noaa.gov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-30388" y="0"/>
            <a:ext cx="472440" cy="6858000"/>
            <a:chOff x="-15240" y="0"/>
            <a:chExt cx="472440" cy="6858000"/>
          </a:xfrm>
        </p:grpSpPr>
        <p:sp>
          <p:nvSpPr>
            <p:cNvPr id="93" name="Shape 93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4" name="Shape 94" descr="C:\Users\jacqui.fenner\Desktop\PTT templates\images\noaa icons\noaa_icons-04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Shape 95" descr="C:\Users\jacqui.fenner\Desktop\PTT templates\images\noaa icons\noaa_icons-05.png">
              <a:hlinkClick r:id="rId16"/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Shape 96" descr="C:\Users\jacqui.fenner\Desktop\PTT templates\images\noaa icons\noaa_icons-06.png">
              <a:hlinkClick r:id="rId18"/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Shape 97" descr="C:\Users\jacqui.fenner\Desktop\PTT templates\images\noaa icons\noaa_icons-07.png">
              <a:hlinkClick r:id="rId20"/>
            </p:cNvPr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Shape 98" descr="C:\Users\jacqui.fenner\Desktop\PTT templates\images\noaa icons\noaa_icons-08.png">
              <a:hlinkClick r:id="rId22"/>
            </p:cNvPr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Shape 99" descr="C:\Users\jacqui.fenner\Desktop\PTT templates\images\noaa icons\noaa_icons-10.png">
              <a:hlinkClick r:id="rId24"/>
            </p:cNvPr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" name="Shape 100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101" name="Shape 101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102" name="Shape 102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3" name="Shape 103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4" name="Shape 104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5" name="Shape 105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6" name="Shape 106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" name="Shape 107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08" name="Shape 108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09" name="Shape 109"/>
          <p:cNvSpPr/>
          <p:nvPr/>
        </p:nvSpPr>
        <p:spPr>
          <a:xfrm>
            <a:off x="0" y="6400801"/>
            <a:ext cx="9144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9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2" name="Shape 112" descr="G:\STALL\ST Comms\Templates &amp; Resources\Logos\Other Emblems\DOC Logo\DOC Color.png">
            <a:hlinkClick r:id="rId26"/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8600" y="6443457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>
            <a:hlinkClick r:id="rId28"/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639827" y="6449252"/>
            <a:ext cx="360298" cy="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447800" y="6551712"/>
            <a:ext cx="72390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 dirty="0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Shape 172"/>
          <p:cNvGrpSpPr/>
          <p:nvPr/>
        </p:nvGrpSpPr>
        <p:grpSpPr>
          <a:xfrm>
            <a:off x="-30388" y="0"/>
            <a:ext cx="472440" cy="6858000"/>
            <a:chOff x="-15240" y="0"/>
            <a:chExt cx="472440" cy="6858000"/>
          </a:xfrm>
        </p:grpSpPr>
        <p:sp>
          <p:nvSpPr>
            <p:cNvPr id="173" name="Shape 173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" name="Shape 174" descr="C:\Users\jacqui.fenner\Desktop\PTT templates\images\noaa icons\noaa_icons-04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Shape 175" descr="C:\Users\jacqui.fenner\Desktop\PTT templates\images\noaa icons\noaa_icons-05.png">
              <a:hlinkClick r:id="rId16"/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Shape 176" descr="C:\Users\jacqui.fenner\Desktop\PTT templates\images\noaa icons\noaa_icons-06.png">
              <a:hlinkClick r:id="rId18"/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Shape 177" descr="C:\Users\jacqui.fenner\Desktop\PTT templates\images\noaa icons\noaa_icons-07.png">
              <a:hlinkClick r:id="rId20"/>
            </p:cNvPr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Shape 178" descr="C:\Users\jacqui.fenner\Desktop\PTT templates\images\noaa icons\noaa_icons-08.png">
              <a:hlinkClick r:id="rId22"/>
            </p:cNvPr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Shape 179" descr="C:\Users\jacqui.fenner\Desktop\PTT templates\images\noaa icons\noaa_icons-10.png">
              <a:hlinkClick r:id="rId24"/>
            </p:cNvPr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0" name="Shape 180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181" name="Shape 181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182" name="Shape 182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3" name="Shape 183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4" name="Shape 184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5" name="Shape 185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" name="Shape 186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7" name="Shape 187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88" name="Shape 188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89" name="Shape 189"/>
          <p:cNvSpPr/>
          <p:nvPr/>
        </p:nvSpPr>
        <p:spPr>
          <a:xfrm>
            <a:off x="0" y="6400801"/>
            <a:ext cx="9144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5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52888" y="1219200"/>
            <a:ext cx="7933912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2" name="Shape 192" descr="G:\STALL\ST Comms\Templates &amp; Resources\Logos\Other Emblems\DOC Logo\DOC Color.png">
            <a:hlinkClick r:id="rId26"/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8600" y="6443457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>
            <a:hlinkClick r:id="rId28"/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639827" y="6449252"/>
            <a:ext cx="360298" cy="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447800" y="6551712"/>
            <a:ext cx="72390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dirty="0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95" name="Shape 195">
            <a:hlinkClick r:id="rId28"/>
          </p:cNvPr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/>
          <p:cNvGrpSpPr/>
          <p:nvPr/>
        </p:nvGrpSpPr>
        <p:grpSpPr>
          <a:xfrm>
            <a:off x="-30388" y="0"/>
            <a:ext cx="472440" cy="6858000"/>
            <a:chOff x="-15240" y="0"/>
            <a:chExt cx="472440" cy="6858000"/>
          </a:xfrm>
        </p:grpSpPr>
        <p:sp>
          <p:nvSpPr>
            <p:cNvPr id="190" name="Rectangle 189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92" name="Picture 13" descr="C:\Users\jacqui.fenner\Desktop\PTT templates\images\noaa icons\noaa_icons-04.png">
              <a:hlinkClick r:id="rId16"/>
            </p:cNvPr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14" descr="C:\Users\jacqui.fenner\Desktop\PTT templates\images\noaa icons\noaa_icons-05.png">
              <a:hlinkClick r:id="rId18"/>
            </p:cNvPr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15" descr="C:\Users\jacqui.fenner\Desktop\PTT templates\images\noaa icons\noaa_icons-06.png">
              <a:hlinkClick r:id="rId20"/>
            </p:cNvPr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16" descr="C:\Users\jacqui.fenner\Desktop\PTT templates\images\noaa icons\noaa_icons-07.png">
              <a:hlinkClick r:id="rId22"/>
            </p:cNvPr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17" descr="C:\Users\jacqui.fenner\Desktop\PTT templates\images\noaa icons\noaa_icons-08.png">
              <a:hlinkClick r:id="rId24"/>
            </p:cNvPr>
            <p:cNvPicPr>
              <a:picLocks noChangeAspect="1" noChangeArrowheads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19" descr="C:\Users\jacqui.fenner\Desktop\PTT templates\images\noaa icons\noaa_icons-10.png">
              <a:hlinkClick r:id="rId26"/>
            </p:cNvPr>
            <p:cNvPicPr>
              <a:picLocks noChangeAspect="1" noChangeArrowheads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8" name="Group 197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199" name="Group 198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0" name="Straight Connector 199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0" y="6400801"/>
            <a:ext cx="9144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888" y="274638"/>
            <a:ext cx="7400512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888" y="1219200"/>
            <a:ext cx="7933912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G:\STALL\ST Comms\Templates &amp; Resources\Logos\Other Emblems\DOC Logo\DOC Color.pn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43457"/>
            <a:ext cx="371888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27" y="6449252"/>
            <a:ext cx="360298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7800" y="6551712"/>
            <a:ext cx="7239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  </a:t>
            </a:r>
            <a:fld id="{5F4C4796-63B4-4AC7-B4E4-80A69F196D9D}" type="slidenum">
              <a:rPr lang="en-US" sz="1000">
                <a:solidFill>
                  <a:srgbClr val="0B4596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2">
            <a:hlinkClick r:id="rId30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56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99D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pic" idx="2"/>
          </p:nvPr>
        </p:nvSpPr>
        <p:spPr>
          <a:xfrm>
            <a:off x="412576" y="4267200"/>
            <a:ext cx="8729079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780334" y="2590798"/>
            <a:ext cx="13716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/>
          </a:p>
        </p:txBody>
      </p:sp>
      <p:sp>
        <p:nvSpPr>
          <p:cNvPr id="258" name="Shape 258"/>
          <p:cNvSpPr txBox="1">
            <a:spLocks noGrp="1"/>
          </p:cNvSpPr>
          <p:nvPr>
            <p:ph type="body" idx="4"/>
          </p:nvPr>
        </p:nvSpPr>
        <p:spPr>
          <a:xfrm>
            <a:off x="2514600" y="768745"/>
            <a:ext cx="6096000" cy="135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NOAA Acquisition &amp; Grants Office (AGO)</a:t>
            </a:r>
            <a:endParaRPr sz="4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5"/>
          </p:nvPr>
        </p:nvSpPr>
        <p:spPr>
          <a:xfrm>
            <a:off x="2515037" y="2262187"/>
            <a:ext cx="6092516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rPr lang="en-US" dirty="0" smtClean="0"/>
              <a:t>Professional And Technical (ProTech) Services Oceans Domain Post-Award Conference</a:t>
            </a:r>
            <a:endParaRPr sz="2800" b="0" i="0" u="none" strike="noStrike" cap="none" dirty="0">
              <a:solidFill>
                <a:srgbClr val="C4ED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body" idx="6"/>
          </p:nvPr>
        </p:nvSpPr>
        <p:spPr>
          <a:xfrm>
            <a:off x="2498835" y="3736905"/>
            <a:ext cx="6096000" cy="6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rPr>
              <a:t>Marcelle Loveday</a:t>
            </a:r>
            <a:r>
              <a:rPr lang="en-US" sz="1800" b="0" i="0" u="none" strike="noStrike" cap="none" smtClean="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rPr>
              <a:t>, SSAD Director</a:t>
            </a:r>
            <a:endParaRPr sz="1800" b="0" i="0" u="none" strike="noStrike" cap="none" dirty="0">
              <a:solidFill>
                <a:srgbClr val="C4ED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t="52840" b="4362"/>
          <a:stretch/>
        </p:blipFill>
        <p:spPr>
          <a:xfrm>
            <a:off x="414151" y="4278086"/>
            <a:ext cx="87630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>
            <a:spLocks noGrp="1"/>
          </p:cNvSpPr>
          <p:nvPr>
            <p:ph type="body" idx="3"/>
          </p:nvPr>
        </p:nvSpPr>
        <p:spPr>
          <a:xfrm>
            <a:off x="646386" y="3733800"/>
            <a:ext cx="1429348" cy="26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</a:pPr>
            <a:r>
              <a:rPr lang="en-US" dirty="0" smtClean="0"/>
              <a:t>February 14</a:t>
            </a:r>
            <a:r>
              <a:rPr lang="en-US" sz="1600" b="0" i="0" u="none" strike="noStrike" cap="none" dirty="0" smtClean="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rPr>
              <a:t>, 2019</a:t>
            </a:r>
            <a:endParaRPr sz="1600" b="0" i="0" u="none" strike="noStrike" cap="none" dirty="0">
              <a:solidFill>
                <a:srgbClr val="D6F5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720"/>
              <a:buFont typeface="Arial"/>
              <a:buNone/>
            </a:pPr>
            <a:r>
              <a:rPr lang="en-US" sz="2800" i="0" u="none" strike="noStrike" cap="none" dirty="0">
                <a:solidFill>
                  <a:srgbClr val="0099D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Department </a:t>
            </a:r>
            <a:r>
              <a:rPr lang="en-US" sz="2800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of</a:t>
            </a:r>
            <a:r>
              <a:rPr lang="en-US" sz="2800" i="0" u="none" strike="noStrike" cap="none" dirty="0">
                <a:solidFill>
                  <a:srgbClr val="0099D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Commerce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720"/>
              <a:buFont typeface="Arial"/>
              <a:buNone/>
            </a:pPr>
            <a:r>
              <a:rPr lang="en-US" sz="2800" i="0" u="none" strike="noStrike" cap="none" dirty="0">
                <a:solidFill>
                  <a:srgbClr val="0099D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Strategic Plan</a:t>
            </a:r>
            <a:endParaRPr sz="2800" i="0" u="none" strike="noStrike" cap="none" dirty="0">
              <a:solidFill>
                <a:srgbClr val="0099D8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74" name="Shape 274"/>
          <p:cNvGrpSpPr/>
          <p:nvPr/>
        </p:nvGrpSpPr>
        <p:grpSpPr>
          <a:xfrm>
            <a:off x="458972" y="1524000"/>
            <a:ext cx="4265428" cy="4063998"/>
            <a:chOff x="0" y="0"/>
            <a:chExt cx="4265428" cy="4063998"/>
          </a:xfrm>
        </p:grpSpPr>
        <p:sp>
          <p:nvSpPr>
            <p:cNvPr id="275" name="Shape 275"/>
            <p:cNvSpPr/>
            <p:nvPr/>
          </p:nvSpPr>
          <p:spPr>
            <a:xfrm>
              <a:off x="0" y="0"/>
              <a:ext cx="4265428" cy="12700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980085" y="0"/>
              <a:ext cx="3285342" cy="1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ACCELERATE AMERICAN LEADERSHIP</a:t>
              </a:r>
              <a:endParaRPr sz="13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Expand Commercial Space Activities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Advance Innovation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Strengthen Intellectual Property Protection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33381" y="127000"/>
              <a:ext cx="840323" cy="1016000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 l="-27998" r="-27998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Shape 278"/>
            <p:cNvSpPr/>
            <p:nvPr/>
          </p:nvSpPr>
          <p:spPr>
            <a:xfrm>
              <a:off x="0" y="1397000"/>
              <a:ext cx="4265428" cy="1269999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980085" y="1397000"/>
              <a:ext cx="3285342" cy="1269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ENHANCE JOB CREATION</a:t>
              </a:r>
              <a:endParaRPr sz="13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Increase Aquaculture Production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Reduce and Streamline Regulations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Strengthen Domestic Commerce and the U.S. Industrial Base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Increase U.S. Exports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Increase Inward Investment Into the United States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127000" y="1523999"/>
              <a:ext cx="853085" cy="1015999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 l="-34999" r="-34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Shape 281"/>
            <p:cNvSpPr/>
            <p:nvPr/>
          </p:nvSpPr>
          <p:spPr>
            <a:xfrm>
              <a:off x="0" y="2793999"/>
              <a:ext cx="4265428" cy="1269999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Shape 282"/>
            <p:cNvSpPr txBox="1"/>
            <p:nvPr/>
          </p:nvSpPr>
          <p:spPr>
            <a:xfrm>
              <a:off x="980085" y="2793999"/>
              <a:ext cx="3285342" cy="1269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STRENGTHEN U.S. ECONOMIC AND NATIONAL SECURITY</a:t>
              </a:r>
              <a:endParaRPr sz="13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Enforce the Nation’s Trade Laws and Security Laws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Enhance the Nation’s Cybersecurity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Reduce Extreme Weather Impacts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Deploy Public Safety Broadband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127000" y="2920999"/>
              <a:ext cx="853085" cy="1015999"/>
            </a:xfrm>
            <a:prstGeom prst="roundRect">
              <a:avLst>
                <a:gd name="adj" fmla="val 10000"/>
              </a:avLst>
            </a:prstGeom>
            <a:blipFill rotWithShape="1">
              <a:blip r:embed="rId5">
                <a:alphaModFix/>
              </a:blip>
              <a:stretch>
                <a:fillRect l="-34999" r="-34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4" name="Shape 284"/>
          <p:cNvGrpSpPr/>
          <p:nvPr/>
        </p:nvGrpSpPr>
        <p:grpSpPr>
          <a:xfrm>
            <a:off x="4876800" y="1524000"/>
            <a:ext cx="4038600" cy="2666347"/>
            <a:chOff x="0" y="0"/>
            <a:chExt cx="4038600" cy="2666347"/>
          </a:xfrm>
        </p:grpSpPr>
        <p:sp>
          <p:nvSpPr>
            <p:cNvPr id="285" name="Shape 285"/>
            <p:cNvSpPr/>
            <p:nvPr/>
          </p:nvSpPr>
          <p:spPr>
            <a:xfrm>
              <a:off x="0" y="0"/>
              <a:ext cx="4038600" cy="1269689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Shape 286"/>
            <p:cNvSpPr txBox="1"/>
            <p:nvPr/>
          </p:nvSpPr>
          <p:spPr>
            <a:xfrm>
              <a:off x="934688" y="0"/>
              <a:ext cx="3103911" cy="1269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FULFILL CONSTITUTIONAL REQUIREMENTS AND SUPPORT ECONOMIC ACTIVITY</a:t>
              </a:r>
              <a:endParaRPr sz="13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Conduct a Complete and Accurate Decennial Census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Provide Accurate Data to Support Economic Activity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126968" y="126968"/>
              <a:ext cx="807720" cy="1015751"/>
            </a:xfrm>
            <a:prstGeom prst="roundRect">
              <a:avLst>
                <a:gd name="adj" fmla="val 10000"/>
              </a:avLst>
            </a:prstGeom>
            <a:blipFill rotWithShape="1">
              <a:blip r:embed="rId6">
                <a:alphaModFix/>
              </a:blip>
              <a:stretch>
                <a:fillRect l="-36998" r="-36996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Shape 288"/>
            <p:cNvSpPr/>
            <p:nvPr/>
          </p:nvSpPr>
          <p:spPr>
            <a:xfrm>
              <a:off x="0" y="1396658"/>
              <a:ext cx="4038600" cy="1269689"/>
            </a:xfrm>
            <a:prstGeom prst="roundRect">
              <a:avLst>
                <a:gd name="adj" fmla="val 10000"/>
              </a:avLst>
            </a:prstGeom>
            <a:solidFill>
              <a:srgbClr val="7B200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Shape 289"/>
            <p:cNvSpPr txBox="1"/>
            <p:nvPr/>
          </p:nvSpPr>
          <p:spPr>
            <a:xfrm>
              <a:off x="934688" y="1396658"/>
              <a:ext cx="3103911" cy="1269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DELIVER CUSTOMER-CENTRIC SERVICE EXCELLENCE</a:t>
              </a:r>
              <a:endParaRPr sz="13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Engage Commerce Employees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Accelerate IT Modernization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Consolidate Functions for Cost Savings</a:t>
              </a:r>
              <a:endParaRPr sz="1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126968" y="1523627"/>
              <a:ext cx="807720" cy="1015751"/>
            </a:xfrm>
            <a:prstGeom prst="roundRect">
              <a:avLst>
                <a:gd name="adj" fmla="val 10000"/>
              </a:avLst>
            </a:prstGeom>
            <a:blipFill rotWithShape="1">
              <a:blip r:embed="rId7">
                <a:alphaModFix/>
              </a:blip>
              <a:stretch>
                <a:fillRect l="-37997" r="-37997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533400" y="1371600"/>
            <a:ext cx="8382000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0A459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Lead the world in earth system observation and prediction to enhance the nation's </a:t>
            </a:r>
            <a:r>
              <a:rPr lang="en-US" sz="2400" dirty="0" smtClean="0">
                <a:solidFill>
                  <a:srgbClr val="0A459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economy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2400"/>
              <a:buFont typeface="Calibri"/>
              <a:buAutoNum type="arabicPeriod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A4595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0A459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Minimize the impacts of severe weather by implementing Public Law 115-25 (Weather Research and Forecasting Innovation Act</a:t>
            </a:r>
            <a:r>
              <a:rPr lang="en-US" sz="2400" dirty="0" smtClean="0">
                <a:solidFill>
                  <a:srgbClr val="0A459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A4595"/>
              </a:buClr>
              <a:buSzPts val="2400"/>
              <a:buFont typeface="Calibri"/>
              <a:buAutoNum type="arabicPeriod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A4595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0A459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Increase the sustainable contributions to the nation's economy through fishery and marine resource management, mapping, exploration, observation, and prediction</a:t>
            </a:r>
            <a:endParaRPr sz="2400" dirty="0">
              <a:solidFill>
                <a:srgbClr val="0A4595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ctrTitle"/>
          </p:nvPr>
        </p:nvSpPr>
        <p:spPr>
          <a:xfrm>
            <a:off x="457200" y="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99D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NOAA Primary Objectives</a:t>
            </a:r>
            <a:endParaRPr sz="3600" b="0" i="0" u="none" strike="noStrike" cap="none" dirty="0">
              <a:solidFill>
                <a:srgbClr val="0099D8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99D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AGO Goals</a:t>
            </a:r>
            <a:endParaRPr sz="3600" b="0" i="0" u="none" strike="noStrike" cap="none" dirty="0">
              <a:solidFill>
                <a:srgbClr val="0099D8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533400" y="1371600"/>
            <a:ext cx="8458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Balance Mission and Fiduciary Duty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Support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NOAA Mission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Protect the public interest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Seek efficiency and effectiveness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Operate with integrity and </a:t>
            </a:r>
            <a:r>
              <a:rPr lang="en-US" sz="200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transparency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Management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Move from service delivery to core competency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Provide Line/Staff Offices with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support throughout the Financial Assistance </a:t>
            </a:r>
            <a:r>
              <a:rPr lang="en-US" sz="200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lifecycle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Build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industry partnerships through strategic sourcing &amp; consolidation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Expand acquisition beyond formation to management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9339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99D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AGO Organization Chart</a:t>
            </a:r>
            <a:endParaRPr sz="3600" b="0" i="0" u="none" strike="noStrike" cap="none" dirty="0">
              <a:solidFill>
                <a:srgbClr val="0099D8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02" name="Shape 302"/>
          <p:cNvGrpSpPr/>
          <p:nvPr/>
        </p:nvGrpSpPr>
        <p:grpSpPr>
          <a:xfrm>
            <a:off x="685800" y="1447800"/>
            <a:ext cx="8305800" cy="4343400"/>
            <a:chOff x="55820" y="316794"/>
            <a:chExt cx="8173076" cy="4051524"/>
          </a:xfrm>
        </p:grpSpPr>
        <p:sp>
          <p:nvSpPr>
            <p:cNvPr id="303" name="Shape 303"/>
            <p:cNvSpPr/>
            <p:nvPr/>
          </p:nvSpPr>
          <p:spPr>
            <a:xfrm>
              <a:off x="4204294" y="1404155"/>
              <a:ext cx="154813" cy="15515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4" name="Shape 304"/>
            <p:cNvSpPr/>
            <p:nvPr/>
          </p:nvSpPr>
          <p:spPr>
            <a:xfrm>
              <a:off x="3318735" y="1404155"/>
              <a:ext cx="885559" cy="15520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5" name="Shape 305"/>
            <p:cNvSpPr/>
            <p:nvPr/>
          </p:nvSpPr>
          <p:spPr>
            <a:xfrm>
              <a:off x="4204294" y="1404155"/>
              <a:ext cx="154813" cy="5604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Shape 306"/>
            <p:cNvSpPr/>
            <p:nvPr/>
          </p:nvSpPr>
          <p:spPr>
            <a:xfrm>
              <a:off x="4083182" y="1404155"/>
              <a:ext cx="91439" cy="5570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8939" y="0"/>
                  </a:moveTo>
                  <a:lnTo>
                    <a:pt x="158939" y="120000"/>
                  </a:lnTo>
                  <a:lnTo>
                    <a:pt x="60000" y="120000"/>
                  </a:lnTo>
                </a:path>
              </a:pathLst>
            </a:cu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7" name="Shape 307"/>
            <p:cNvSpPr/>
            <p:nvPr/>
          </p:nvSpPr>
          <p:spPr>
            <a:xfrm>
              <a:off x="4204294" y="1404155"/>
              <a:ext cx="3320132" cy="22596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2143"/>
                  </a:lnTo>
                  <a:lnTo>
                    <a:pt x="120000" y="112143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thickThin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8" name="Shape 308"/>
            <p:cNvSpPr/>
            <p:nvPr/>
          </p:nvSpPr>
          <p:spPr>
            <a:xfrm>
              <a:off x="4204294" y="1404155"/>
              <a:ext cx="1670435" cy="22459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2095"/>
                  </a:lnTo>
                  <a:lnTo>
                    <a:pt x="120000" y="112095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9" name="Shape 309"/>
            <p:cNvSpPr/>
            <p:nvPr/>
          </p:nvSpPr>
          <p:spPr>
            <a:xfrm>
              <a:off x="4069078" y="1404155"/>
              <a:ext cx="91439" cy="22459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447" y="0"/>
                  </a:moveTo>
                  <a:lnTo>
                    <a:pt x="177447" y="112095"/>
                  </a:lnTo>
                  <a:lnTo>
                    <a:pt x="60000" y="112095"/>
                  </a:lnTo>
                  <a:lnTo>
                    <a:pt x="60000" y="120000"/>
                  </a:lnTo>
                </a:path>
              </a:pathLst>
            </a:cu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0" name="Shape 310"/>
            <p:cNvSpPr/>
            <p:nvPr/>
          </p:nvSpPr>
          <p:spPr>
            <a:xfrm>
              <a:off x="2409984" y="1404155"/>
              <a:ext cx="1794308" cy="22459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12095"/>
                  </a:lnTo>
                  <a:lnTo>
                    <a:pt x="0" y="112095"/>
                  </a:lnTo>
                  <a:lnTo>
                    <a:pt x="0" y="120000"/>
                  </a:lnTo>
                </a:path>
              </a:pathLst>
            </a:cu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1" name="Shape 311"/>
            <p:cNvSpPr/>
            <p:nvPr/>
          </p:nvSpPr>
          <p:spPr>
            <a:xfrm>
              <a:off x="760289" y="1404155"/>
              <a:ext cx="3444006" cy="22459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12095"/>
                  </a:lnTo>
                  <a:lnTo>
                    <a:pt x="0" y="112095"/>
                  </a:lnTo>
                  <a:lnTo>
                    <a:pt x="0" y="120000"/>
                  </a:lnTo>
                </a:path>
              </a:pathLst>
            </a:cu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2" name="Shape 312"/>
            <p:cNvSpPr/>
            <p:nvPr/>
          </p:nvSpPr>
          <p:spPr>
            <a:xfrm>
              <a:off x="3219258" y="316794"/>
              <a:ext cx="1970073" cy="1087361"/>
            </a:xfrm>
            <a:prstGeom prst="rect">
              <a:avLst/>
            </a:pr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3114454" y="316794"/>
              <a:ext cx="2190130" cy="1087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AGO Director’s Office</a:t>
              </a:r>
              <a:b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</a:br>
              <a:endParaRPr sz="1200" b="1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Jeffrey Thomas, Director</a:t>
              </a:r>
              <a:endParaRPr sz="1200" b="1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 smtClean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Kelly Mabe, Deputy </a:t>
              </a: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Director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David G. Price, Chief of Staff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55820" y="3650087"/>
              <a:ext cx="1408937" cy="704467"/>
            </a:xfrm>
            <a:prstGeom prst="rect">
              <a:avLst/>
            </a:pr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55820" y="3650087"/>
              <a:ext cx="1408937" cy="704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Grants Management Division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Arlene Simpson Porter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1705516" y="3650087"/>
              <a:ext cx="1408937" cy="704467"/>
            </a:xfrm>
            <a:prstGeom prst="rect">
              <a:avLst/>
            </a:pr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Shape 317"/>
            <p:cNvSpPr txBox="1"/>
            <p:nvPr/>
          </p:nvSpPr>
          <p:spPr>
            <a:xfrm>
              <a:off x="1705516" y="3650087"/>
              <a:ext cx="1408937" cy="704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Strategic Sourcing Acquisition Division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 smtClean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Marcelle Loveday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3410330" y="3650087"/>
              <a:ext cx="1408937" cy="704467"/>
            </a:xfrm>
            <a:prstGeom prst="rect">
              <a:avLst/>
            </a:pr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3410330" y="3650087"/>
              <a:ext cx="1408937" cy="704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Satellite &amp; Information Acquisition Division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 smtClean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Rafael Rivera</a:t>
              </a:r>
              <a:endParaRPr sz="1200" b="1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5170262" y="3650087"/>
              <a:ext cx="1408937" cy="704467"/>
            </a:xfrm>
            <a:prstGeom prst="rect">
              <a:avLst/>
            </a:pr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5170262" y="3650087"/>
              <a:ext cx="1408937" cy="704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Eastern Acquisition Division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Jack </a:t>
              </a:r>
              <a:r>
                <a:rPr lang="en-US" sz="1200" b="1" i="0" u="none" strike="noStrike" cap="none" dirty="0" smtClean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Salmon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6819959" y="3663851"/>
              <a:ext cx="1408937" cy="704467"/>
            </a:xfrm>
            <a:prstGeom prst="rect">
              <a:avLst/>
            </a:prstGeom>
            <a:noFill/>
            <a:ln w="9525" cap="flat" cmpd="thickThin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Shape 323"/>
            <p:cNvSpPr txBox="1"/>
            <p:nvPr/>
          </p:nvSpPr>
          <p:spPr>
            <a:xfrm>
              <a:off x="6819959" y="3663851"/>
              <a:ext cx="1408937" cy="704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Western Acquisition Division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 smtClean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Chad Hepp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2148473" y="1683013"/>
              <a:ext cx="1980429" cy="556374"/>
            </a:xfrm>
            <a:prstGeom prst="rect">
              <a:avLst/>
            </a:pr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Shape 325"/>
            <p:cNvSpPr txBox="1"/>
            <p:nvPr/>
          </p:nvSpPr>
          <p:spPr>
            <a:xfrm>
              <a:off x="2148473" y="1683013"/>
              <a:ext cx="1980429" cy="556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Ombudsman / Risk Manager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Rafael Roman</a:t>
              </a:r>
              <a:r>
                <a:rPr lang="en-US" sz="1200" b="1" i="0" u="none" strike="noStrike" cap="none" dirty="0">
                  <a:solidFill>
                    <a:schemeClr val="dk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/>
              </a:r>
              <a:br>
                <a:rPr lang="en-US" sz="1200" b="1" i="0" u="none" strike="noStrike" cap="none" dirty="0">
                  <a:solidFill>
                    <a:schemeClr val="dk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</a:br>
              <a:r>
                <a:rPr lang="en-US" sz="1200" b="1" i="0" u="none" strike="noStrike" cap="none" dirty="0">
                  <a:solidFill>
                    <a:schemeClr val="dk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/>
              </a:r>
              <a:br>
                <a:rPr lang="en-US" sz="1200" b="1" i="0" u="none" strike="noStrike" cap="none" dirty="0">
                  <a:solidFill>
                    <a:schemeClr val="dk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</a:br>
              <a:endParaRPr sz="1200" b="1" i="0" u="none" strike="noStrike" cap="none" dirty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4359108" y="1612369"/>
              <a:ext cx="1408937" cy="704467"/>
            </a:xfrm>
            <a:prstGeom prst="rect">
              <a:avLst/>
            </a:pr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Shape 327"/>
            <p:cNvSpPr txBox="1"/>
            <p:nvPr/>
          </p:nvSpPr>
          <p:spPr>
            <a:xfrm>
              <a:off x="4359108" y="1612369"/>
              <a:ext cx="1408937" cy="704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Small Business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Jeffrey Hale</a:t>
              </a:r>
              <a:b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</a:b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Natalie Colbert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2050805" y="2603992"/>
              <a:ext cx="1267930" cy="704467"/>
            </a:xfrm>
            <a:prstGeom prst="rect">
              <a:avLst/>
            </a:pr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2050805" y="2603992"/>
              <a:ext cx="1267930" cy="704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Policy &amp; Oversight Division</a:t>
              </a:r>
              <a:endParaRPr sz="1200" b="1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W. Chad Wagner 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4359108" y="2603458"/>
              <a:ext cx="1408937" cy="704467"/>
            </a:xfrm>
            <a:prstGeom prst="rect">
              <a:avLst/>
            </a:prstGeom>
            <a:noFill/>
            <a:ln w="9525" cap="flat" cmpd="thickThin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Shape 331"/>
            <p:cNvSpPr txBox="1"/>
            <p:nvPr/>
          </p:nvSpPr>
          <p:spPr>
            <a:xfrm>
              <a:off x="4359108" y="2603458"/>
              <a:ext cx="1408937" cy="704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Staff Services Management Division</a:t>
              </a:r>
              <a:endParaRPr sz="1200" b="1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300"/>
                <a:buFont typeface="Arial Narrow"/>
                <a:buNone/>
              </a:pPr>
              <a:r>
                <a:rPr lang="en-US" sz="1200" b="1" i="0" u="none" strike="noStrike" cap="none" dirty="0">
                  <a:solidFill>
                    <a:schemeClr val="dk2"/>
                  </a:solidFill>
                  <a:latin typeface="Calibri" panose="020F0502020204030204" pitchFamily="34" charset="0"/>
                  <a:ea typeface="Arial Narrow"/>
                  <a:cs typeface="Calibri" panose="020F0502020204030204" pitchFamily="34" charset="0"/>
                  <a:sym typeface="Arial Narrow"/>
                </a:rPr>
                <a:t>David G. Price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752888" y="274638"/>
            <a:ext cx="74005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99D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NOAA’s Strategic Sourcing Goals</a:t>
            </a:r>
            <a:endParaRPr sz="3200" b="0" i="0" u="none" strike="noStrike" cap="none" dirty="0">
              <a:solidFill>
                <a:srgbClr val="0099D8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3" name="Shape 433"/>
          <p:cNvSpPr txBox="1"/>
          <p:nvPr/>
        </p:nvSpPr>
        <p:spPr>
          <a:xfrm>
            <a:off x="6137152" y="4045803"/>
            <a:ext cx="220281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Streamline processes</a:t>
            </a:r>
            <a:endParaRPr sz="2400" b="1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 txBox="1"/>
          <p:nvPr/>
        </p:nvSpPr>
        <p:spPr>
          <a:xfrm>
            <a:off x="786493" y="4122003"/>
            <a:ext cx="220281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Establish partnerships</a:t>
            </a:r>
            <a:endParaRPr sz="2400" b="1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 txBox="1"/>
          <p:nvPr/>
        </p:nvSpPr>
        <p:spPr>
          <a:xfrm>
            <a:off x="6137153" y="1990367"/>
            <a:ext cx="22028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Accelerate &amp; deepen understanding</a:t>
            </a:r>
            <a:endParaRPr sz="24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 txBox="1"/>
          <p:nvPr/>
        </p:nvSpPr>
        <p:spPr>
          <a:xfrm>
            <a:off x="613350" y="1994250"/>
            <a:ext cx="25491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Increase use of performance-based techniques</a:t>
            </a:r>
            <a:endParaRPr sz="2400" b="1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 txBox="1"/>
          <p:nvPr/>
        </p:nvSpPr>
        <p:spPr>
          <a:xfrm>
            <a:off x="3470592" y="5048071"/>
            <a:ext cx="22028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A2772D"/>
                </a:solidFill>
                <a:latin typeface="Calibri"/>
                <a:ea typeface="Calibri"/>
                <a:cs typeface="Calibri"/>
                <a:sym typeface="Calibri"/>
              </a:rPr>
              <a:t>Reduce administrative time</a:t>
            </a:r>
            <a:endParaRPr sz="2400" b="1" dirty="0">
              <a:solidFill>
                <a:srgbClr val="A277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3470592" y="1378803"/>
            <a:ext cx="220281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Improve outcomes</a:t>
            </a:r>
            <a:endParaRPr sz="2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3834721" y="2569341"/>
            <a:ext cx="1468891" cy="1109262"/>
          </a:xfrm>
          <a:custGeom>
            <a:avLst/>
            <a:gdLst/>
            <a:ahLst/>
            <a:cxnLst/>
            <a:rect l="0" t="0" r="0" b="0"/>
            <a:pathLst>
              <a:path w="1598807" h="1207370" extrusionOk="0">
                <a:moveTo>
                  <a:pt x="0" y="0"/>
                </a:moveTo>
                <a:lnTo>
                  <a:pt x="1598807" y="0"/>
                </a:lnTo>
                <a:lnTo>
                  <a:pt x="802778" y="12073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4622342" y="2597349"/>
            <a:ext cx="1274555" cy="1099408"/>
          </a:xfrm>
          <a:custGeom>
            <a:avLst/>
            <a:gdLst/>
            <a:ahLst/>
            <a:cxnLst/>
            <a:rect l="0" t="0" r="0" b="0"/>
            <a:pathLst>
              <a:path w="1387282" h="1196645" extrusionOk="0">
                <a:moveTo>
                  <a:pt x="788959" y="0"/>
                </a:moveTo>
                <a:lnTo>
                  <a:pt x="1387282" y="1196645"/>
                </a:lnTo>
                <a:lnTo>
                  <a:pt x="0" y="1196645"/>
                </a:lnTo>
                <a:lnTo>
                  <a:pt x="7889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3247102" y="2602216"/>
            <a:ext cx="1275029" cy="1094540"/>
          </a:xfrm>
          <a:custGeom>
            <a:avLst/>
            <a:gdLst/>
            <a:ahLst/>
            <a:cxnLst/>
            <a:rect l="0" t="0" r="0" b="0"/>
            <a:pathLst>
              <a:path w="1387798" h="1191347" extrusionOk="0">
                <a:moveTo>
                  <a:pt x="595674" y="0"/>
                </a:moveTo>
                <a:lnTo>
                  <a:pt x="1387798" y="1191347"/>
                </a:lnTo>
                <a:lnTo>
                  <a:pt x="0" y="1191347"/>
                </a:lnTo>
                <a:lnTo>
                  <a:pt x="59567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3247102" y="3748556"/>
            <a:ext cx="1279043" cy="1103280"/>
          </a:xfrm>
          <a:custGeom>
            <a:avLst/>
            <a:gdLst/>
            <a:ahLst/>
            <a:cxnLst/>
            <a:rect l="0" t="0" r="0" b="0"/>
            <a:pathLst>
              <a:path w="1392168" h="1200860" extrusionOk="0">
                <a:moveTo>
                  <a:pt x="0" y="0"/>
                </a:moveTo>
                <a:lnTo>
                  <a:pt x="1392168" y="0"/>
                </a:lnTo>
                <a:lnTo>
                  <a:pt x="600431" y="12008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4618777" y="3748556"/>
            <a:ext cx="1278121" cy="1097195"/>
          </a:xfrm>
          <a:custGeom>
            <a:avLst/>
            <a:gdLst/>
            <a:ahLst/>
            <a:cxnLst/>
            <a:rect l="0" t="0" r="0" b="0"/>
            <a:pathLst>
              <a:path w="1391164" h="1194236" extrusionOk="0">
                <a:moveTo>
                  <a:pt x="0" y="0"/>
                </a:moveTo>
                <a:lnTo>
                  <a:pt x="1391164" y="0"/>
                </a:lnTo>
                <a:lnTo>
                  <a:pt x="794045" y="11942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3844874" y="3772432"/>
            <a:ext cx="1461317" cy="1103540"/>
          </a:xfrm>
          <a:custGeom>
            <a:avLst/>
            <a:gdLst/>
            <a:ahLst/>
            <a:cxnLst/>
            <a:rect l="0" t="0" r="0" b="0"/>
            <a:pathLst>
              <a:path w="1590562" h="1201143" extrusionOk="0">
                <a:moveTo>
                  <a:pt x="791924" y="0"/>
                </a:moveTo>
                <a:lnTo>
                  <a:pt x="1590562" y="1201143"/>
                </a:lnTo>
                <a:lnTo>
                  <a:pt x="0" y="1201143"/>
                </a:lnTo>
                <a:lnTo>
                  <a:pt x="79192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1862448" y="1449665"/>
            <a:ext cx="5419104" cy="4552784"/>
          </a:xfrm>
          <a:custGeom>
            <a:avLst/>
            <a:gdLst/>
            <a:ahLst/>
            <a:cxnLst/>
            <a:rect l="0" t="0" r="0" b="0"/>
            <a:pathLst>
              <a:path w="5898396" h="4955454" extrusionOk="0">
                <a:moveTo>
                  <a:pt x="2107548" y="3703075"/>
                </a:moveTo>
                <a:lnTo>
                  <a:pt x="2120685" y="3729345"/>
                </a:lnTo>
                <a:lnTo>
                  <a:pt x="2157760" y="3729346"/>
                </a:lnTo>
                <a:lnTo>
                  <a:pt x="1349376" y="4955454"/>
                </a:lnTo>
                <a:lnTo>
                  <a:pt x="1302305" y="4924420"/>
                </a:lnTo>
                <a:close/>
                <a:moveTo>
                  <a:pt x="3794156" y="3696450"/>
                </a:moveTo>
                <a:lnTo>
                  <a:pt x="4605584" y="4916830"/>
                </a:lnTo>
                <a:lnTo>
                  <a:pt x="4558634" y="4948047"/>
                </a:lnTo>
                <a:lnTo>
                  <a:pt x="3748322" y="3729346"/>
                </a:lnTo>
                <a:lnTo>
                  <a:pt x="3777709" y="3729346"/>
                </a:lnTo>
                <a:close/>
                <a:moveTo>
                  <a:pt x="0" y="2445834"/>
                </a:moveTo>
                <a:lnTo>
                  <a:pt x="1507121" y="2445834"/>
                </a:lnTo>
                <a:lnTo>
                  <a:pt x="1493024" y="2474026"/>
                </a:lnTo>
                <a:lnTo>
                  <a:pt x="1507119" y="2502215"/>
                </a:lnTo>
                <a:lnTo>
                  <a:pt x="0" y="2502215"/>
                </a:lnTo>
                <a:close/>
                <a:moveTo>
                  <a:pt x="5898396" y="2445833"/>
                </a:moveTo>
                <a:lnTo>
                  <a:pt x="5898396" y="2502214"/>
                </a:lnTo>
                <a:lnTo>
                  <a:pt x="4391275" y="2502215"/>
                </a:lnTo>
                <a:lnTo>
                  <a:pt x="4405370" y="2474026"/>
                </a:lnTo>
                <a:lnTo>
                  <a:pt x="4391274" y="2445834"/>
                </a:lnTo>
                <a:close/>
                <a:moveTo>
                  <a:pt x="1339761" y="5063"/>
                </a:moveTo>
                <a:lnTo>
                  <a:pt x="2146708" y="1218705"/>
                </a:lnTo>
                <a:lnTo>
                  <a:pt x="2120684" y="1218705"/>
                </a:lnTo>
                <a:lnTo>
                  <a:pt x="2102794" y="1254487"/>
                </a:lnTo>
                <a:lnTo>
                  <a:pt x="1292811" y="36280"/>
                </a:lnTo>
                <a:close/>
                <a:moveTo>
                  <a:pt x="4549019" y="0"/>
                </a:moveTo>
                <a:lnTo>
                  <a:pt x="4596089" y="31034"/>
                </a:lnTo>
                <a:lnTo>
                  <a:pt x="3792950" y="1249188"/>
                </a:lnTo>
                <a:lnTo>
                  <a:pt x="3777708" y="1218705"/>
                </a:lnTo>
                <a:lnTo>
                  <a:pt x="3745515" y="121870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Shape 446" descr="Ch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1996" y="3023742"/>
            <a:ext cx="646187" cy="64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 descr="Netwo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3991" y="3766362"/>
            <a:ext cx="646187" cy="64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 descr="Bullsey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3991" y="3023742"/>
            <a:ext cx="646187" cy="64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 descr="Bar cha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61996" y="3766709"/>
            <a:ext cx="646187" cy="64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 descr="Lightbulb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45325" y="2659232"/>
            <a:ext cx="646187" cy="64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 descr="Magnifying glas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2439" y="4130815"/>
            <a:ext cx="646187" cy="6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>
            <a:off x="5257800" y="1903422"/>
            <a:ext cx="2908300" cy="2897187"/>
          </a:xfrm>
          <a:custGeom>
            <a:avLst/>
            <a:gdLst/>
            <a:ahLst/>
            <a:cxnLst/>
            <a:rect l="0" t="0" r="0" b="0"/>
            <a:pathLst>
              <a:path w="2743200" h="2776250" extrusionOk="0">
                <a:moveTo>
                  <a:pt x="0" y="0"/>
                </a:moveTo>
                <a:lnTo>
                  <a:pt x="0" y="2776250"/>
                </a:lnTo>
                <a:lnTo>
                  <a:pt x="2743200" y="2776250"/>
                </a:lnTo>
              </a:path>
            </a:pathLst>
          </a:custGeom>
          <a:noFill/>
          <a:ln w="25400" cap="flat" cmpd="sng">
            <a:solidFill>
              <a:srgbClr val="006F9D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1295403" y="1903422"/>
            <a:ext cx="2889250" cy="2897187"/>
          </a:xfrm>
          <a:custGeom>
            <a:avLst/>
            <a:gdLst/>
            <a:ahLst/>
            <a:cxnLst/>
            <a:rect l="0" t="0" r="0" b="0"/>
            <a:pathLst>
              <a:path w="2743200" h="2776250" extrusionOk="0">
                <a:moveTo>
                  <a:pt x="0" y="0"/>
                </a:moveTo>
                <a:lnTo>
                  <a:pt x="0" y="2776250"/>
                </a:lnTo>
                <a:lnTo>
                  <a:pt x="2743200" y="2776250"/>
                </a:lnTo>
              </a:path>
            </a:pathLst>
          </a:custGeom>
          <a:noFill/>
          <a:ln w="25400" cap="flat" cmpd="sng">
            <a:solidFill>
              <a:srgbClr val="006F9D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424363" y="0"/>
            <a:ext cx="8719638" cy="107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Build an Industrial Base of Partners</a:t>
            </a:r>
            <a:br>
              <a:rPr lang="en-US" sz="3200" b="0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200" b="0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Small – Medium – Large Organizations</a:t>
            </a:r>
            <a:endParaRPr b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424363" y="5334000"/>
            <a:ext cx="8719637" cy="101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Race to the Bottom Hurts Everyone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Margin Drives Investment, Recruitment, Retention, and Esprit de Corps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Partnership Thrives on Communication, Cooperation, and Duration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4" name="Shape 394"/>
          <p:cNvGrpSpPr/>
          <p:nvPr/>
        </p:nvGrpSpPr>
        <p:grpSpPr>
          <a:xfrm>
            <a:off x="919067" y="1143003"/>
            <a:ext cx="8072533" cy="4013780"/>
            <a:chOff x="1365320" y="1251332"/>
            <a:chExt cx="7809393" cy="3683704"/>
          </a:xfrm>
        </p:grpSpPr>
        <p:sp>
          <p:nvSpPr>
            <p:cNvPr id="395" name="Shape 395"/>
            <p:cNvSpPr/>
            <p:nvPr/>
          </p:nvSpPr>
          <p:spPr>
            <a:xfrm rot="10800000" flipH="1">
              <a:off x="7010838" y="3124971"/>
              <a:ext cx="1371426" cy="1370991"/>
            </a:xfrm>
            <a:prstGeom prst="round1Rect">
              <a:avLst>
                <a:gd name="adj" fmla="val 16667"/>
              </a:avLst>
            </a:prstGeom>
            <a:solidFill>
              <a:srgbClr val="D8D8D8">
                <a:alpha val="2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700" dist="12700" dir="2700000" algn="tl" rotWithShape="0">
                <a:srgbClr val="000000">
                  <a:alpha val="5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7010838" y="1758351"/>
              <a:ext cx="1371426" cy="1370991"/>
            </a:xfrm>
            <a:prstGeom prst="round1Rect">
              <a:avLst>
                <a:gd name="adj" fmla="val 16667"/>
              </a:avLst>
            </a:prstGeom>
            <a:solidFill>
              <a:srgbClr val="D8D8D8">
                <a:alpha val="2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700" dist="12700" dir="2700000" algn="tl" rotWithShape="0">
                <a:srgbClr val="000000">
                  <a:alpha val="5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 rot="10800000">
              <a:off x="5639411" y="3124971"/>
              <a:ext cx="1377570" cy="1370991"/>
            </a:xfrm>
            <a:prstGeom prst="round1Rect">
              <a:avLst>
                <a:gd name="adj" fmla="val 16667"/>
              </a:avLst>
            </a:prstGeom>
            <a:solidFill>
              <a:srgbClr val="D8D8D8">
                <a:alpha val="2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700" dist="12700" dir="2700000" algn="tl" rotWithShape="0">
                <a:srgbClr val="000000">
                  <a:alpha val="5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 flipH="1">
              <a:off x="5639411" y="1758351"/>
              <a:ext cx="1377570" cy="1370991"/>
            </a:xfrm>
            <a:prstGeom prst="round1Rect">
              <a:avLst>
                <a:gd name="adj" fmla="val 16667"/>
              </a:avLst>
            </a:prstGeom>
            <a:solidFill>
              <a:srgbClr val="D8D8D8">
                <a:alpha val="2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700" dist="12700" dir="2700000" algn="tl" rotWithShape="0">
                <a:srgbClr val="000000">
                  <a:alpha val="5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7847823" y="1662192"/>
              <a:ext cx="1326890" cy="389006"/>
            </a:xfrm>
            <a:prstGeom prst="ellipse">
              <a:avLst/>
            </a:prstGeom>
            <a:solidFill>
              <a:srgbClr val="FFC000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Best Value Tradeoff</a:t>
              </a:r>
              <a:endParaRPr dirty="0"/>
            </a:p>
          </p:txBody>
        </p:sp>
        <p:sp>
          <p:nvSpPr>
            <p:cNvPr id="400" name="Shape 400"/>
            <p:cNvSpPr/>
            <p:nvPr/>
          </p:nvSpPr>
          <p:spPr>
            <a:xfrm>
              <a:off x="5780700" y="4322584"/>
              <a:ext cx="949095" cy="173378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LPTA</a:t>
              </a:r>
              <a:endParaRPr dirty="0"/>
            </a:p>
          </p:txBody>
        </p:sp>
        <p:sp>
          <p:nvSpPr>
            <p:cNvPr id="401" name="Shape 401"/>
            <p:cNvSpPr txBox="1"/>
            <p:nvPr/>
          </p:nvSpPr>
          <p:spPr>
            <a:xfrm>
              <a:off x="6366177" y="4530619"/>
              <a:ext cx="1329304" cy="33896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4680"/>
                  </a:solidFill>
                  <a:latin typeface="Calibri"/>
                  <a:ea typeface="Calibri"/>
                  <a:cs typeface="Calibri"/>
                  <a:sym typeface="Calibri"/>
                </a:rPr>
                <a:t>Competition</a:t>
              </a:r>
              <a:endParaRPr dirty="0"/>
            </a:p>
          </p:txBody>
        </p:sp>
        <p:sp>
          <p:nvSpPr>
            <p:cNvPr id="402" name="Shape 402"/>
            <p:cNvSpPr txBox="1"/>
            <p:nvPr/>
          </p:nvSpPr>
          <p:spPr>
            <a:xfrm rot="-5400000">
              <a:off x="5110613" y="2927420"/>
              <a:ext cx="661207" cy="357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4680"/>
                  </a:solidFill>
                  <a:latin typeface="Calibri"/>
                  <a:ea typeface="Calibri"/>
                  <a:cs typeface="Calibri"/>
                  <a:sym typeface="Calibri"/>
                </a:rPr>
                <a:t>Profit</a:t>
              </a:r>
              <a:endParaRPr dirty="0"/>
            </a:p>
          </p:txBody>
        </p:sp>
        <p:sp>
          <p:nvSpPr>
            <p:cNvPr id="403" name="Shape 403"/>
            <p:cNvSpPr txBox="1"/>
            <p:nvPr/>
          </p:nvSpPr>
          <p:spPr>
            <a:xfrm>
              <a:off x="6183792" y="1283605"/>
              <a:ext cx="1625496" cy="338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u="sng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Business Model</a:t>
              </a:r>
              <a:endParaRPr dirty="0"/>
            </a:p>
          </p:txBody>
        </p:sp>
        <p:sp>
          <p:nvSpPr>
            <p:cNvPr id="404" name="Shape 404"/>
            <p:cNvSpPr txBox="1"/>
            <p:nvPr/>
          </p:nvSpPr>
          <p:spPr>
            <a:xfrm rot="-5400000">
              <a:off x="1388865" y="2939853"/>
              <a:ext cx="549633" cy="357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Cost</a:t>
              </a:r>
              <a:endParaRPr dirty="0"/>
            </a:p>
          </p:txBody>
        </p:sp>
        <p:sp>
          <p:nvSpPr>
            <p:cNvPr id="405" name="Shape 405"/>
            <p:cNvSpPr txBox="1"/>
            <p:nvPr/>
          </p:nvSpPr>
          <p:spPr>
            <a:xfrm>
              <a:off x="2286000" y="1251332"/>
              <a:ext cx="1752658" cy="338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u="sng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Capability Model</a:t>
              </a:r>
              <a:endParaRPr dirty="0"/>
            </a:p>
          </p:txBody>
        </p:sp>
        <p:sp>
          <p:nvSpPr>
            <p:cNvPr id="406" name="Shape 406"/>
            <p:cNvSpPr/>
            <p:nvPr/>
          </p:nvSpPr>
          <p:spPr>
            <a:xfrm rot="10800000" flipH="1">
              <a:off x="3176064" y="3103117"/>
              <a:ext cx="1372963" cy="1370990"/>
            </a:xfrm>
            <a:prstGeom prst="round1Rect">
              <a:avLst>
                <a:gd name="adj" fmla="val 16667"/>
              </a:avLst>
            </a:prstGeom>
            <a:solidFill>
              <a:srgbClr val="D8D8D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12700" dir="2700000" algn="tl" rotWithShape="0">
                <a:srgbClr val="000000">
                  <a:alpha val="4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3176064" y="1735040"/>
              <a:ext cx="1372963" cy="1372448"/>
            </a:xfrm>
            <a:prstGeom prst="round1Rect">
              <a:avLst>
                <a:gd name="adj" fmla="val 16667"/>
              </a:avLst>
            </a:prstGeom>
            <a:solidFill>
              <a:srgbClr val="D8D8D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12700" dir="2700000" algn="tl" rotWithShape="0">
                <a:srgbClr val="000000">
                  <a:alpha val="4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 rot="10800000">
              <a:off x="1804638" y="3103117"/>
              <a:ext cx="1377569" cy="1370990"/>
            </a:xfrm>
            <a:prstGeom prst="round1Rect">
              <a:avLst>
                <a:gd name="adj" fmla="val 16667"/>
              </a:avLst>
            </a:prstGeom>
            <a:solidFill>
              <a:srgbClr val="D8D8D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12700" dir="2700000" algn="tl" rotWithShape="0">
                <a:srgbClr val="000000">
                  <a:alpha val="4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 flipH="1">
              <a:off x="1804638" y="1735040"/>
              <a:ext cx="1377569" cy="1372448"/>
            </a:xfrm>
            <a:prstGeom prst="round1Rect">
              <a:avLst>
                <a:gd name="adj" fmla="val 16667"/>
              </a:avLst>
            </a:prstGeom>
            <a:solidFill>
              <a:srgbClr val="D8D8D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12700" dir="2700000" algn="tl" rotWithShape="0">
                <a:srgbClr val="000000">
                  <a:alpha val="4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Shape 410"/>
            <p:cNvSpPr txBox="1"/>
            <p:nvPr/>
          </p:nvSpPr>
          <p:spPr>
            <a:xfrm rot="-5400000">
              <a:off x="5056831" y="2055374"/>
              <a:ext cx="616718" cy="267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HIGHER</a:t>
              </a:r>
              <a:endParaRPr dirty="0"/>
            </a:p>
          </p:txBody>
        </p:sp>
        <p:sp>
          <p:nvSpPr>
            <p:cNvPr id="411" name="Shape 411"/>
            <p:cNvSpPr txBox="1"/>
            <p:nvPr/>
          </p:nvSpPr>
          <p:spPr>
            <a:xfrm rot="-5400000">
              <a:off x="5079613" y="4225714"/>
              <a:ext cx="588531" cy="267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LOWER</a:t>
              </a:r>
              <a:endParaRPr dirty="0"/>
            </a:p>
          </p:txBody>
        </p:sp>
        <p:sp>
          <p:nvSpPr>
            <p:cNvPr id="412" name="Shape 412"/>
            <p:cNvSpPr txBox="1"/>
            <p:nvPr/>
          </p:nvSpPr>
          <p:spPr>
            <a:xfrm>
              <a:off x="7719153" y="4680816"/>
              <a:ext cx="650075" cy="25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HIGHER</a:t>
              </a:r>
              <a:endParaRPr dirty="0"/>
            </a:p>
          </p:txBody>
        </p:sp>
        <p:sp>
          <p:nvSpPr>
            <p:cNvPr id="413" name="Shape 413"/>
            <p:cNvSpPr txBox="1"/>
            <p:nvPr/>
          </p:nvSpPr>
          <p:spPr>
            <a:xfrm>
              <a:off x="5527711" y="4680816"/>
              <a:ext cx="620363" cy="25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LOWER</a:t>
              </a:r>
              <a:endParaRPr dirty="0"/>
            </a:p>
          </p:txBody>
        </p:sp>
        <p:sp>
          <p:nvSpPr>
            <p:cNvPr id="414" name="Shape 414"/>
            <p:cNvSpPr txBox="1"/>
            <p:nvPr/>
          </p:nvSpPr>
          <p:spPr>
            <a:xfrm>
              <a:off x="6944026" y="3215424"/>
              <a:ext cx="1550255" cy="903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SUPPLIER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Undifferentiated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Commercial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Staff Augmentation</a:t>
              </a:r>
              <a:endParaRPr dirty="0"/>
            </a:p>
          </p:txBody>
        </p:sp>
        <p:sp>
          <p:nvSpPr>
            <p:cNvPr id="415" name="Shape 415"/>
            <p:cNvSpPr txBox="1"/>
            <p:nvPr/>
          </p:nvSpPr>
          <p:spPr>
            <a:xfrm>
              <a:off x="7116190" y="1949212"/>
              <a:ext cx="1205926" cy="903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PARTNER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Client Focused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Enduring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Reciprocal</a:t>
              </a:r>
              <a:endParaRPr dirty="0"/>
            </a:p>
          </p:txBody>
        </p:sp>
        <p:sp>
          <p:nvSpPr>
            <p:cNvPr id="416" name="Shape 416"/>
            <p:cNvSpPr txBox="1"/>
            <p:nvPr/>
          </p:nvSpPr>
          <p:spPr>
            <a:xfrm>
              <a:off x="5809887" y="1949212"/>
              <a:ext cx="1024503" cy="903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HOSTAGE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Dominant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Protected</a:t>
              </a:r>
              <a:b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Insulated</a:t>
              </a:r>
              <a:endParaRPr dirty="0"/>
            </a:p>
          </p:txBody>
        </p:sp>
        <p:sp>
          <p:nvSpPr>
            <p:cNvPr id="417" name="Shape 417"/>
            <p:cNvSpPr txBox="1"/>
            <p:nvPr/>
          </p:nvSpPr>
          <p:spPr>
            <a:xfrm>
              <a:off x="5781120" y="3221515"/>
              <a:ext cx="1053270" cy="1101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VENDOR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Limited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Constrained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Alienated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Rapport less</a:t>
              </a:r>
              <a:endParaRPr dirty="0"/>
            </a:p>
          </p:txBody>
        </p:sp>
        <p:sp>
          <p:nvSpPr>
            <p:cNvPr id="418" name="Shape 418"/>
            <p:cNvSpPr txBox="1"/>
            <p:nvPr/>
          </p:nvSpPr>
          <p:spPr>
            <a:xfrm>
              <a:off x="3323267" y="3254640"/>
              <a:ext cx="1133847" cy="932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COMMON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Efficient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Effective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Repeatable</a:t>
              </a:r>
              <a:endParaRPr dirty="0"/>
            </a:p>
          </p:txBody>
        </p:sp>
        <p:sp>
          <p:nvSpPr>
            <p:cNvPr id="419" name="Shape 419"/>
            <p:cNvSpPr txBox="1"/>
            <p:nvPr/>
          </p:nvSpPr>
          <p:spPr>
            <a:xfrm>
              <a:off x="3362410" y="1955198"/>
              <a:ext cx="1000270" cy="932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TALENT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Niche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Scarce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Valuable</a:t>
              </a:r>
              <a:endParaRPr dirty="0"/>
            </a:p>
          </p:txBody>
        </p:sp>
        <p:sp>
          <p:nvSpPr>
            <p:cNvPr id="420" name="Shape 420"/>
            <p:cNvSpPr txBox="1"/>
            <p:nvPr/>
          </p:nvSpPr>
          <p:spPr>
            <a:xfrm>
              <a:off x="1943225" y="1977776"/>
              <a:ext cx="1086580" cy="932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FLUFF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Veneered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Credentialed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Episodic</a:t>
              </a:r>
              <a:endParaRPr dirty="0"/>
            </a:p>
          </p:txBody>
        </p:sp>
        <p:sp>
          <p:nvSpPr>
            <p:cNvPr id="421" name="Shape 421"/>
            <p:cNvSpPr txBox="1"/>
            <p:nvPr/>
          </p:nvSpPr>
          <p:spPr>
            <a:xfrm>
              <a:off x="1835718" y="3254640"/>
              <a:ext cx="1346113" cy="932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WASTELAND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Transactional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Short Term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Limited</a:t>
              </a:r>
              <a:endParaRPr dirty="0"/>
            </a:p>
          </p:txBody>
        </p:sp>
        <p:sp>
          <p:nvSpPr>
            <p:cNvPr id="422" name="Shape 422"/>
            <p:cNvSpPr txBox="1"/>
            <p:nvPr/>
          </p:nvSpPr>
          <p:spPr>
            <a:xfrm rot="-5400000">
              <a:off x="1204603" y="2044357"/>
              <a:ext cx="616718" cy="267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HIGHER</a:t>
              </a:r>
              <a:endParaRPr dirty="0"/>
            </a:p>
          </p:txBody>
        </p:sp>
        <p:sp>
          <p:nvSpPr>
            <p:cNvPr id="423" name="Shape 423"/>
            <p:cNvSpPr txBox="1"/>
            <p:nvPr/>
          </p:nvSpPr>
          <p:spPr>
            <a:xfrm rot="-5400000">
              <a:off x="1205039" y="4225713"/>
              <a:ext cx="588531" cy="267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LOWER</a:t>
              </a:r>
              <a:endParaRPr dirty="0"/>
            </a:p>
          </p:txBody>
        </p:sp>
        <p:sp>
          <p:nvSpPr>
            <p:cNvPr id="424" name="Shape 424"/>
            <p:cNvSpPr txBox="1"/>
            <p:nvPr/>
          </p:nvSpPr>
          <p:spPr>
            <a:xfrm>
              <a:off x="3819181" y="4680332"/>
              <a:ext cx="650075" cy="25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HIGHER</a:t>
              </a:r>
              <a:endParaRPr dirty="0"/>
            </a:p>
          </p:txBody>
        </p:sp>
        <p:sp>
          <p:nvSpPr>
            <p:cNvPr id="425" name="Shape 425"/>
            <p:cNvSpPr txBox="1"/>
            <p:nvPr/>
          </p:nvSpPr>
          <p:spPr>
            <a:xfrm>
              <a:off x="1660790" y="4680332"/>
              <a:ext cx="620363" cy="25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LOWER</a:t>
              </a:r>
              <a:endParaRPr dirty="0"/>
            </a:p>
          </p:txBody>
        </p:sp>
        <p:sp>
          <p:nvSpPr>
            <p:cNvPr id="426" name="Shape 426"/>
            <p:cNvSpPr txBox="1"/>
            <p:nvPr/>
          </p:nvSpPr>
          <p:spPr>
            <a:xfrm>
              <a:off x="2494624" y="4524269"/>
              <a:ext cx="1331226" cy="33896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Competency</a:t>
              </a:r>
              <a:endParaRPr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752888" y="210843"/>
            <a:ext cx="74005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99D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NOAA’s Strategic Sourcing Initiatives</a:t>
            </a:r>
            <a:endParaRPr sz="3200" b="0" i="0" u="none" strike="noStrike" cap="none" dirty="0">
              <a:solidFill>
                <a:srgbClr val="0099D8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27320" y="1066802"/>
            <a:ext cx="8308973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2400"/>
              <a:buNone/>
            </a:pPr>
            <a:r>
              <a:rPr lang="en-US" sz="2400" b="1" i="0" u="none" strike="noStrike" cap="none" dirty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NOAALink: </a:t>
            </a:r>
            <a:r>
              <a:rPr lang="en-US" sz="2400" b="1" i="0" u="none" strike="noStrike" cap="none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NOAA-wide </a:t>
            </a:r>
            <a:r>
              <a:rPr lang="en-US" sz="2400" b="1" i="0" u="none" strike="noStrike" cap="none" dirty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IT initiative</a:t>
            </a:r>
            <a:endParaRPr sz="2000" b="1" i="0" u="none" strike="noStrike" cap="none" dirty="0">
              <a:solidFill>
                <a:srgbClr val="07336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1236" y="1752600"/>
            <a:ext cx="231493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683188" y="3053281"/>
            <a:ext cx="81696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2400"/>
            </a:pPr>
            <a:r>
              <a:rPr lang="en-US" sz="2400" b="1" i="0" u="none" strike="noStrike" cap="none" dirty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ProTech: Domain-specific professional &amp; technical services solution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467710" y="1524001"/>
            <a:ext cx="5994036" cy="163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6515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Core suite of Small Business IT services contracts</a:t>
            </a:r>
            <a:endParaRPr sz="1800" b="0" i="0" u="none" strike="noStrike" cap="none" dirty="0">
              <a:solidFill>
                <a:srgbClr val="07336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65150" marR="0" lvl="2" indent="-3429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Period of Performance 9/2010 – 9/2020</a:t>
            </a:r>
            <a:endParaRPr sz="1800" b="0" i="0" u="none" strike="noStrike" cap="none" dirty="0">
              <a:solidFill>
                <a:srgbClr val="07336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65150" marR="0" lvl="2" indent="-3429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Includes enterprise-wide contracts for commodity software and hardware products</a:t>
            </a:r>
            <a:endParaRPr sz="1800" b="0" i="0" u="none" strike="noStrike" cap="none" dirty="0">
              <a:solidFill>
                <a:srgbClr val="07336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467709" y="3815281"/>
            <a:ext cx="6516415" cy="247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9438" marR="0" lvl="2" indent="-236537" algn="l" rtl="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Suite of IDIQ </a:t>
            </a:r>
            <a:r>
              <a:rPr lang="en-US" sz="2000" b="0" i="0" u="none" strike="noStrike" cap="none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contracts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u="none" strike="noStrike" cap="none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$3 </a:t>
            </a:r>
            <a:r>
              <a:rPr lang="en-US" sz="2000" b="0" i="0" u="none" strike="noStrike" cap="none" dirty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Billion shared ceiling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9438" marR="0" lvl="2" indent="-236537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Five year period of performance </a:t>
            </a:r>
            <a:r>
              <a:rPr lang="en-US" sz="2000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2000" b="0" i="0" u="none" strike="noStrike" cap="none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most Domains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9438" marR="0" lvl="2" indent="-236537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Satellite Domain </a:t>
            </a:r>
            <a:r>
              <a:rPr lang="en-US" sz="2000" b="0" i="0" u="none" strike="noStrike" cap="none" dirty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– Awarded June 2017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9438" marR="0" lvl="2" indent="-236537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Fisheries Domain</a:t>
            </a:r>
            <a:r>
              <a:rPr lang="en-US" sz="2000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cap="none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– Awarded September 2018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9438" marR="0" lvl="2" indent="-236537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Oceans Domain – </a:t>
            </a:r>
            <a:r>
              <a:rPr lang="en-US" sz="2000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Awarded February 2019</a:t>
            </a:r>
          </a:p>
          <a:p>
            <a:pPr marL="579438" marR="0" lvl="2" indent="-236537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Weather Domain – Award anticipated Q3/4 FY19</a:t>
            </a:r>
          </a:p>
          <a:p>
            <a:pPr marL="579438" marR="0" lvl="2" indent="-236537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Enterprise Operations Domain </a:t>
            </a:r>
            <a:r>
              <a:rPr lang="en-US" sz="2000" b="0" i="0" u="none" strike="noStrike" cap="none" dirty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– </a:t>
            </a:r>
            <a:r>
              <a:rPr lang="en-US" sz="2000" b="0" i="0" u="none" strike="noStrike" cap="none" dirty="0" smtClean="0">
                <a:solidFill>
                  <a:srgbClr val="07336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new strategy Aug 2018</a:t>
            </a: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6053" y="3729794"/>
            <a:ext cx="2757947" cy="268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. Title Slide">
  <a:themeElements>
    <a:clrScheme name="PTT 1">
      <a:dk1>
        <a:srgbClr val="0B4596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070C0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GO Theme">
  <a:themeElements>
    <a:clrScheme name="PTT 1">
      <a:dk1>
        <a:srgbClr val="0A4595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534</Words>
  <Application>Microsoft Office PowerPoint</Application>
  <PresentationFormat>On-screen Show (4:3)</PresentationFormat>
  <Paragraphs>150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Arial Narrow</vt:lpstr>
      <vt:lpstr>1. Title Slide</vt:lpstr>
      <vt:lpstr>3. Content Slide - no icon</vt:lpstr>
      <vt:lpstr>1_3. Content Slide - no icon</vt:lpstr>
      <vt:lpstr>AGO Theme</vt:lpstr>
      <vt:lpstr>PowerPoint Presentation</vt:lpstr>
      <vt:lpstr>PowerPoint Presentation</vt:lpstr>
      <vt:lpstr>NOAA Primary Objectives</vt:lpstr>
      <vt:lpstr>AGO Goals</vt:lpstr>
      <vt:lpstr>AGO Organization Chart</vt:lpstr>
      <vt:lpstr>NOAA’s Strategic Sourcing Goals</vt:lpstr>
      <vt:lpstr>Build an Industrial Base of Partners Small – Medium – Large Organizations</vt:lpstr>
      <vt:lpstr>NOAA’s Strategic Sourcing Initiatives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David.G.Price</dc:creator>
  <cp:lastModifiedBy>Erika Chavarria</cp:lastModifiedBy>
  <cp:revision>72</cp:revision>
  <cp:lastPrinted>2018-07-31T13:04:25Z</cp:lastPrinted>
  <dcterms:modified xsi:type="dcterms:W3CDTF">2019-02-12T23:37:54Z</dcterms:modified>
</cp:coreProperties>
</file>