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9144000"/>
  <p:notesSz cx="6858000" cy="9144000"/>
  <p:embeddedFontLst>
    <p:embeddedFont>
      <p:font typeface="Arial Narrow"/>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46" roundtripDataSignature="AMtx7mgtrOpfos3yToBv45DTXPMzWGdv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ArialNarrow-regular.fntdata"/><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ArialNarrow-italic.fntdata"/><Relationship Id="rId21" Type="http://schemas.openxmlformats.org/officeDocument/2006/relationships/slide" Target="slides/slide16.xml"/><Relationship Id="rId43" Type="http://schemas.openxmlformats.org/officeDocument/2006/relationships/font" Target="fonts/ArialNarrow-bold.fntdata"/><Relationship Id="rId24" Type="http://schemas.openxmlformats.org/officeDocument/2006/relationships/slide" Target="slides/slide19.xml"/><Relationship Id="rId46" Type="http://customschemas.google.com/relationships/presentationmetadata" Target="metadata"/><Relationship Id="rId23" Type="http://schemas.openxmlformats.org/officeDocument/2006/relationships/slide" Target="slides/slide18.xml"/><Relationship Id="rId45" Type="http://schemas.openxmlformats.org/officeDocument/2006/relationships/font" Target="fonts/ArialNarrow-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10" type="dt"/>
          </p:nvPr>
        </p:nvSpPr>
        <p:spPr>
          <a:xfrm>
            <a:off x="3884613" y="0"/>
            <a:ext cx="2971800" cy="3048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Narrow"/>
              <a:buNone/>
              <a:defRPr b="0" i="0" sz="1200" u="none" cap="none" strike="noStrike">
                <a:solidFill>
                  <a:srgbClr val="000000"/>
                </a:solidFill>
                <a:latin typeface="Arial Narrow"/>
                <a:ea typeface="Arial Narrow"/>
                <a:cs typeface="Arial Narrow"/>
                <a:sym typeface="Arial Narrow"/>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 name="Google Shape;5;n"/>
          <p:cNvSpPr txBox="1"/>
          <p:nvPr>
            <p:ph idx="1" type="body"/>
          </p:nvPr>
        </p:nvSpPr>
        <p:spPr>
          <a:xfrm>
            <a:off x="685800" y="4648200"/>
            <a:ext cx="5486400" cy="38100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rgbClr val="000000"/>
              </a:buClr>
              <a:buSzPts val="1800"/>
              <a:buFont typeface="Arial"/>
              <a:buChar char="•"/>
              <a:defRPr b="0" i="0" sz="1800" u="none" cap="none" strike="noStrike">
                <a:solidFill>
                  <a:srgbClr val="000000"/>
                </a:solidFill>
                <a:latin typeface="Arial Narrow"/>
                <a:ea typeface="Arial Narrow"/>
                <a:cs typeface="Arial Narrow"/>
                <a:sym typeface="Arial Narrow"/>
              </a:defRPr>
            </a:lvl1pPr>
            <a:lvl2pPr indent="-342900" lvl="1" marL="914400" marR="0" rtl="0" algn="l">
              <a:lnSpc>
                <a:spcPct val="100000"/>
              </a:lnSpc>
              <a:spcBef>
                <a:spcPts val="0"/>
              </a:spcBef>
              <a:spcAft>
                <a:spcPts val="0"/>
              </a:spcAft>
              <a:buClr>
                <a:srgbClr val="000000"/>
              </a:buClr>
              <a:buSzPts val="1800"/>
              <a:buFont typeface="Arial"/>
              <a:buChar char="•"/>
              <a:defRPr b="0" i="0" sz="1800" u="none" cap="none" strike="noStrike">
                <a:solidFill>
                  <a:srgbClr val="000000"/>
                </a:solidFill>
                <a:latin typeface="Arial Narrow"/>
                <a:ea typeface="Arial Narrow"/>
                <a:cs typeface="Arial Narrow"/>
                <a:sym typeface="Arial Narrow"/>
              </a:defRPr>
            </a:lvl2pPr>
            <a:lvl3pPr indent="-342900" lvl="2" marL="1371600" marR="0" rtl="0" algn="l">
              <a:lnSpc>
                <a:spcPct val="100000"/>
              </a:lnSpc>
              <a:spcBef>
                <a:spcPts val="0"/>
              </a:spcBef>
              <a:spcAft>
                <a:spcPts val="0"/>
              </a:spcAft>
              <a:buClr>
                <a:srgbClr val="000000"/>
              </a:buClr>
              <a:buSzPts val="1800"/>
              <a:buFont typeface="Arial"/>
              <a:buChar char="•"/>
              <a:defRPr b="0" i="0" sz="1800" u="none" cap="none" strike="noStrike">
                <a:solidFill>
                  <a:srgbClr val="000000"/>
                </a:solidFill>
                <a:latin typeface="Arial Narrow"/>
                <a:ea typeface="Arial Narrow"/>
                <a:cs typeface="Arial Narrow"/>
                <a:sym typeface="Arial Narrow"/>
              </a:defRPr>
            </a:lvl3pPr>
            <a:lvl4pPr indent="-342900" lvl="3" marL="1828800" marR="0" rtl="0" algn="l">
              <a:lnSpc>
                <a:spcPct val="100000"/>
              </a:lnSpc>
              <a:spcBef>
                <a:spcPts val="0"/>
              </a:spcBef>
              <a:spcAft>
                <a:spcPts val="0"/>
              </a:spcAft>
              <a:buClr>
                <a:srgbClr val="000000"/>
              </a:buClr>
              <a:buSzPts val="1800"/>
              <a:buFont typeface="Arial"/>
              <a:buChar char="•"/>
              <a:defRPr b="0" i="0" sz="1800" u="none" cap="none" strike="noStrike">
                <a:solidFill>
                  <a:srgbClr val="000000"/>
                </a:solidFill>
                <a:latin typeface="Arial Narrow"/>
                <a:ea typeface="Arial Narrow"/>
                <a:cs typeface="Arial Narrow"/>
                <a:sym typeface="Arial Narrow"/>
              </a:defRPr>
            </a:lvl4pPr>
            <a:lvl5pPr indent="-342900" lvl="4" marL="2286000" marR="0" rtl="0" algn="l">
              <a:lnSpc>
                <a:spcPct val="100000"/>
              </a:lnSpc>
              <a:spcBef>
                <a:spcPts val="0"/>
              </a:spcBef>
              <a:spcAft>
                <a:spcPts val="0"/>
              </a:spcAft>
              <a:buClr>
                <a:srgbClr val="000000"/>
              </a:buClr>
              <a:buSzPts val="1800"/>
              <a:buFont typeface="Arial"/>
              <a:buChar char="•"/>
              <a:defRPr b="0" i="0" sz="1800" u="none" cap="none" strike="noStrike">
                <a:solidFill>
                  <a:srgbClr val="000000"/>
                </a:solidFill>
                <a:latin typeface="Arial Narrow"/>
                <a:ea typeface="Arial Narrow"/>
                <a:cs typeface="Arial Narrow"/>
                <a:sym typeface="Arial Narrow"/>
              </a:defRPr>
            </a:lvl5pPr>
            <a:lvl6pPr indent="-317500" lvl="5" marL="2743200" marR="0" rtl="0" algn="l">
              <a:lnSpc>
                <a:spcPct val="100000"/>
              </a:lnSpc>
              <a:spcBef>
                <a:spcPts val="0"/>
              </a:spcBef>
              <a:spcAft>
                <a:spcPts val="0"/>
              </a:spcAft>
              <a:buClr>
                <a:schemeClr val="dk1"/>
              </a:buClr>
              <a:buSzPts val="1400"/>
              <a:buFont typeface="Calibri"/>
              <a:buChar char="■"/>
              <a:defRPr b="0" i="0" sz="1200" u="none" cap="none" strike="noStrike">
                <a:solidFill>
                  <a:schemeClr val="dk1"/>
                </a:solidFill>
                <a:latin typeface="Calibri"/>
                <a:ea typeface="Calibri"/>
                <a:cs typeface="Calibri"/>
                <a:sym typeface="Calibri"/>
              </a:defRPr>
            </a:lvl6pPr>
            <a:lvl7pPr indent="-317500" lvl="6" marL="3200400" marR="0" rtl="0" algn="l">
              <a:lnSpc>
                <a:spcPct val="100000"/>
              </a:lnSpc>
              <a:spcBef>
                <a:spcPts val="0"/>
              </a:spcBef>
              <a:spcAft>
                <a:spcPts val="0"/>
              </a:spcAft>
              <a:buClr>
                <a:schemeClr val="dk1"/>
              </a:buClr>
              <a:buSzPts val="1400"/>
              <a:buFont typeface="Calibri"/>
              <a:buChar char="●"/>
              <a:defRPr b="0" i="0" sz="1200" u="none" cap="none" strike="noStrike">
                <a:solidFill>
                  <a:schemeClr val="dk1"/>
                </a:solidFill>
                <a:latin typeface="Calibri"/>
                <a:ea typeface="Calibri"/>
                <a:cs typeface="Calibri"/>
                <a:sym typeface="Calibri"/>
              </a:defRPr>
            </a:lvl7pPr>
            <a:lvl8pPr indent="-317500" lvl="7" marL="3657600" marR="0" rtl="0" algn="l">
              <a:lnSpc>
                <a:spcPct val="100000"/>
              </a:lnSpc>
              <a:spcBef>
                <a:spcPts val="0"/>
              </a:spcBef>
              <a:spcAft>
                <a:spcPts val="0"/>
              </a:spcAft>
              <a:buClr>
                <a:schemeClr val="dk1"/>
              </a:buClr>
              <a:buSzPts val="1400"/>
              <a:buFont typeface="Calibri"/>
              <a:buChar char="○"/>
              <a:defRPr b="0" i="0" sz="1200" u="none" cap="none" strike="noStrike">
                <a:solidFill>
                  <a:schemeClr val="dk1"/>
                </a:solidFill>
                <a:latin typeface="Calibri"/>
                <a:ea typeface="Calibri"/>
                <a:cs typeface="Calibri"/>
                <a:sym typeface="Calibri"/>
              </a:defRPr>
            </a:lvl8pPr>
            <a:lvl9pPr indent="-317500" lvl="8" marL="4114800" marR="0" rtl="0" algn="l">
              <a:lnSpc>
                <a:spcPct val="100000"/>
              </a:lnSpc>
              <a:spcBef>
                <a:spcPts val="0"/>
              </a:spcBef>
              <a:spcAft>
                <a:spcPts val="0"/>
              </a:spcAft>
              <a:buClr>
                <a:schemeClr val="dk1"/>
              </a:buClr>
              <a:buSzPts val="1400"/>
              <a:buFont typeface="Calibri"/>
              <a:buChar char="■"/>
              <a:defRPr b="0" i="0" sz="1200" u="none" cap="none" strike="noStrike">
                <a:solidFill>
                  <a:schemeClr val="dk1"/>
                </a:solidFill>
                <a:latin typeface="Calibri"/>
                <a:ea typeface="Calibri"/>
                <a:cs typeface="Calibri"/>
                <a:sym typeface="Calibri"/>
              </a:defRPr>
            </a:lvl9pPr>
          </a:lstStyle>
          <a:p/>
        </p:txBody>
      </p:sp>
      <p:sp>
        <p:nvSpPr>
          <p:cNvPr id="6" name="Google Shape;6;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00"/>
              <a:buFont typeface="Arial Narrow"/>
              <a:buNone/>
            </a:pPr>
            <a:fld id="{00000000-1234-1234-1234-123412341234}" type="slidenum">
              <a:rPr b="0" i="0" lang="en-US" sz="1200" u="none" cap="none" strike="noStrike">
                <a:solidFill>
                  <a:srgbClr val="000000"/>
                </a:solidFill>
                <a:latin typeface="Arial Narrow"/>
                <a:ea typeface="Arial Narrow"/>
                <a:cs typeface="Arial Narrow"/>
                <a:sym typeface="Arial Narrow"/>
              </a:rPr>
              <a:t>‹#›</a:t>
            </a:fld>
            <a:endParaRPr b="0" i="0" sz="1200" u="none" cap="none" strike="noStrike">
              <a:solidFill>
                <a:srgbClr val="000000"/>
              </a:solidFill>
              <a:latin typeface="Arial Narrow"/>
              <a:ea typeface="Arial Narrow"/>
              <a:cs typeface="Arial Narrow"/>
              <a:sym typeface="Arial Narrow"/>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648200"/>
            <a:ext cx="5486400" cy="3810000"/>
          </a:xfrm>
          <a:prstGeom prst="rect">
            <a:avLst/>
          </a:prstGeom>
          <a:noFill/>
          <a:ln>
            <a:noFill/>
          </a:ln>
        </p:spPr>
        <p:txBody>
          <a:bodyPr anchorCtr="0" anchor="t" bIns="91425" lIns="91425" spcFirstLastPara="1" rIns="91425" wrap="square" tIns="91425">
            <a:noAutofit/>
          </a:bodyPr>
          <a:lstStyle/>
          <a:p>
            <a:pPr indent="-171450" lvl="0" marL="285750" rtl="0" algn="l">
              <a:lnSpc>
                <a:spcPct val="100000"/>
              </a:lnSpc>
              <a:spcBef>
                <a:spcPts val="0"/>
              </a:spcBef>
              <a:spcAft>
                <a:spcPts val="0"/>
              </a:spcAft>
              <a:buSzPts val="1800"/>
              <a:buNone/>
            </a:pPr>
            <a:r>
              <a:t/>
            </a:r>
            <a:endParaRPr/>
          </a:p>
        </p:txBody>
      </p:sp>
      <p:sp>
        <p:nvSpPr>
          <p:cNvPr id="89" name="Google Shape;89;p1: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8a7c647b4b_0_6: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g8a7c647b4b_0_6:notes"/>
          <p:cNvSpPr txBox="1"/>
          <p:nvPr>
            <p:ph idx="1" type="body"/>
          </p:nvPr>
        </p:nvSpPr>
        <p:spPr>
          <a:xfrm>
            <a:off x="685800" y="4648200"/>
            <a:ext cx="5486400" cy="381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a:p>
        </p:txBody>
      </p:sp>
      <p:sp>
        <p:nvSpPr>
          <p:cNvPr id="152" name="Google Shape;152;g8a7c647b4b_0_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300"/>
              <a:buFont typeface="Arial Narrow"/>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txBox="1"/>
          <p:nvPr>
            <p:ph idx="1" type="body"/>
          </p:nvPr>
        </p:nvSpPr>
        <p:spPr>
          <a:xfrm>
            <a:off x="685800" y="4648200"/>
            <a:ext cx="5486400" cy="38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8a8d592870_0_0: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8a8d592870_0_0:notes"/>
          <p:cNvSpPr txBox="1"/>
          <p:nvPr>
            <p:ph idx="1" type="body"/>
          </p:nvPr>
        </p:nvSpPr>
        <p:spPr>
          <a:xfrm>
            <a:off x="685800" y="4648200"/>
            <a:ext cx="5486400" cy="381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a:p>
        </p:txBody>
      </p:sp>
      <p:sp>
        <p:nvSpPr>
          <p:cNvPr id="165" name="Google Shape;165;g8a8d592870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300"/>
              <a:buFont typeface="Arial Narrow"/>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7043a84377_2_36: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7043a84377_2_36:notes"/>
          <p:cNvSpPr txBox="1"/>
          <p:nvPr>
            <p:ph idx="1" type="body"/>
          </p:nvPr>
        </p:nvSpPr>
        <p:spPr>
          <a:xfrm>
            <a:off x="685800" y="4648200"/>
            <a:ext cx="5486400" cy="381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a:p>
        </p:txBody>
      </p:sp>
      <p:sp>
        <p:nvSpPr>
          <p:cNvPr id="172" name="Google Shape;172;g7043a84377_2_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300"/>
              <a:buFont typeface="Arial Narrow"/>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7e58f19b8d_0_42: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g7e58f19b8d_0_42:notes"/>
          <p:cNvSpPr txBox="1"/>
          <p:nvPr>
            <p:ph idx="1" type="body"/>
          </p:nvPr>
        </p:nvSpPr>
        <p:spPr>
          <a:xfrm>
            <a:off x="685800" y="4648200"/>
            <a:ext cx="5486400" cy="381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a:p>
        </p:txBody>
      </p:sp>
      <p:sp>
        <p:nvSpPr>
          <p:cNvPr id="179" name="Google Shape;179;g7e58f19b8d_0_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300"/>
              <a:buFont typeface="Arial Narrow"/>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8a7c647b4b_0_18: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8a7c647b4b_0_18:notes"/>
          <p:cNvSpPr txBox="1"/>
          <p:nvPr>
            <p:ph idx="1" type="body"/>
          </p:nvPr>
        </p:nvSpPr>
        <p:spPr>
          <a:xfrm>
            <a:off x="685800" y="4648200"/>
            <a:ext cx="5486400" cy="381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a:p>
        </p:txBody>
      </p:sp>
      <p:sp>
        <p:nvSpPr>
          <p:cNvPr id="186" name="Google Shape;186;g8a7c647b4b_0_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300"/>
              <a:buFont typeface="Arial Narrow"/>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8a8d592870_0_66: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g8a8d592870_0_66:notes"/>
          <p:cNvSpPr txBox="1"/>
          <p:nvPr>
            <p:ph idx="1" type="body"/>
          </p:nvPr>
        </p:nvSpPr>
        <p:spPr>
          <a:xfrm>
            <a:off x="685800" y="4648200"/>
            <a:ext cx="5486400" cy="381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a:p>
        </p:txBody>
      </p:sp>
      <p:sp>
        <p:nvSpPr>
          <p:cNvPr id="193" name="Google Shape;193;g8a8d592870_0_6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300"/>
              <a:buFont typeface="Arial Narrow"/>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6:notes"/>
          <p:cNvSpPr txBox="1"/>
          <p:nvPr>
            <p:ph idx="1" type="body"/>
          </p:nvPr>
        </p:nvSpPr>
        <p:spPr>
          <a:xfrm>
            <a:off x="685800" y="4648200"/>
            <a:ext cx="5486400" cy="38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6: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7:notes"/>
          <p:cNvSpPr txBox="1"/>
          <p:nvPr>
            <p:ph idx="1" type="body"/>
          </p:nvPr>
        </p:nvSpPr>
        <p:spPr>
          <a:xfrm>
            <a:off x="685800" y="4648200"/>
            <a:ext cx="5486400" cy="38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7: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8:notes"/>
          <p:cNvSpPr txBox="1"/>
          <p:nvPr>
            <p:ph idx="1" type="body"/>
          </p:nvPr>
        </p:nvSpPr>
        <p:spPr>
          <a:xfrm>
            <a:off x="685800" y="4648200"/>
            <a:ext cx="5486400" cy="38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8: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7de5490174_0_0: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g7de5490174_0_0:notes"/>
          <p:cNvSpPr txBox="1"/>
          <p:nvPr>
            <p:ph idx="1" type="body"/>
          </p:nvPr>
        </p:nvSpPr>
        <p:spPr>
          <a:xfrm>
            <a:off x="685800" y="4648200"/>
            <a:ext cx="5486400" cy="381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a:p>
        </p:txBody>
      </p:sp>
      <p:sp>
        <p:nvSpPr>
          <p:cNvPr id="98" name="Google Shape;98;g7de5490174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300"/>
              <a:buFont typeface="Arial Narrow"/>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8a1ba39dee_1_6: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8a1ba39dee_1_6:notes"/>
          <p:cNvSpPr txBox="1"/>
          <p:nvPr>
            <p:ph idx="1" type="body"/>
          </p:nvPr>
        </p:nvSpPr>
        <p:spPr>
          <a:xfrm>
            <a:off x="685800" y="4648200"/>
            <a:ext cx="5486400" cy="381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a:p>
        </p:txBody>
      </p:sp>
      <p:sp>
        <p:nvSpPr>
          <p:cNvPr id="218" name="Google Shape;218;g8a1ba39dee_1_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300"/>
              <a:buFont typeface="Arial Narrow"/>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8a1ba39dee_1_0: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g8a1ba39dee_1_0:notes"/>
          <p:cNvSpPr txBox="1"/>
          <p:nvPr>
            <p:ph idx="1" type="body"/>
          </p:nvPr>
        </p:nvSpPr>
        <p:spPr>
          <a:xfrm>
            <a:off x="685800" y="4648200"/>
            <a:ext cx="5486400" cy="381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a:p>
        </p:txBody>
      </p:sp>
      <p:sp>
        <p:nvSpPr>
          <p:cNvPr id="225" name="Google Shape;225;g8a1ba39dee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300"/>
              <a:buFont typeface="Arial Narrow"/>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8a1ba39dee_1_12: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g8a1ba39dee_1_12:notes"/>
          <p:cNvSpPr txBox="1"/>
          <p:nvPr>
            <p:ph idx="1" type="body"/>
          </p:nvPr>
        </p:nvSpPr>
        <p:spPr>
          <a:xfrm>
            <a:off x="685800" y="4648200"/>
            <a:ext cx="5486400" cy="381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a:p>
        </p:txBody>
      </p:sp>
      <p:sp>
        <p:nvSpPr>
          <p:cNvPr id="232" name="Google Shape;232;g8a1ba39dee_1_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300"/>
              <a:buFont typeface="Arial Narrow"/>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8a1ba39dee_1_18: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g8a1ba39dee_1_18:notes"/>
          <p:cNvSpPr txBox="1"/>
          <p:nvPr>
            <p:ph idx="1" type="body"/>
          </p:nvPr>
        </p:nvSpPr>
        <p:spPr>
          <a:xfrm>
            <a:off x="685800" y="4648200"/>
            <a:ext cx="5486400" cy="381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a:p>
        </p:txBody>
      </p:sp>
      <p:sp>
        <p:nvSpPr>
          <p:cNvPr id="239" name="Google Shape;239;g8a1ba39dee_1_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300"/>
              <a:buFont typeface="Arial Narrow"/>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7043a84377_2_12: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g7043a84377_2_12:notes"/>
          <p:cNvSpPr txBox="1"/>
          <p:nvPr>
            <p:ph idx="1" type="body"/>
          </p:nvPr>
        </p:nvSpPr>
        <p:spPr>
          <a:xfrm>
            <a:off x="685800" y="4648200"/>
            <a:ext cx="5486400" cy="381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a:p>
        </p:txBody>
      </p:sp>
      <p:sp>
        <p:nvSpPr>
          <p:cNvPr id="246" name="Google Shape;246;g7043a84377_2_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300"/>
              <a:buFont typeface="Arial Narrow"/>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7e1b347b9b_0_48: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7e1b347b9b_0_48:notes"/>
          <p:cNvSpPr txBox="1"/>
          <p:nvPr>
            <p:ph idx="1" type="body"/>
          </p:nvPr>
        </p:nvSpPr>
        <p:spPr>
          <a:xfrm>
            <a:off x="685800" y="4648200"/>
            <a:ext cx="5486400" cy="381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a:p>
        </p:txBody>
      </p:sp>
      <p:sp>
        <p:nvSpPr>
          <p:cNvPr id="253" name="Google Shape;253;g7e1b347b9b_0_4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300"/>
              <a:buFont typeface="Arial Narrow"/>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7e1b347b9b_0_54: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g7e1b347b9b_0_54:notes"/>
          <p:cNvSpPr txBox="1"/>
          <p:nvPr>
            <p:ph idx="1" type="body"/>
          </p:nvPr>
        </p:nvSpPr>
        <p:spPr>
          <a:xfrm>
            <a:off x="685800" y="4648200"/>
            <a:ext cx="5486400" cy="381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a:p>
        </p:txBody>
      </p:sp>
      <p:sp>
        <p:nvSpPr>
          <p:cNvPr id="260" name="Google Shape;260;g7e1b347b9b_0_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300"/>
              <a:buFont typeface="Arial Narrow"/>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7e1b347b9b_0_36: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g7e1b347b9b_0_36:notes"/>
          <p:cNvSpPr txBox="1"/>
          <p:nvPr>
            <p:ph idx="1" type="body"/>
          </p:nvPr>
        </p:nvSpPr>
        <p:spPr>
          <a:xfrm>
            <a:off x="685800" y="4648200"/>
            <a:ext cx="5486400" cy="381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a:p>
        </p:txBody>
      </p:sp>
      <p:sp>
        <p:nvSpPr>
          <p:cNvPr id="267" name="Google Shape;267;g7e1b347b9b_0_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300"/>
              <a:buFont typeface="Arial Narrow"/>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7e1b347b9b_0_0: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g7e1b347b9b_0_0:notes"/>
          <p:cNvSpPr txBox="1"/>
          <p:nvPr>
            <p:ph idx="1" type="body"/>
          </p:nvPr>
        </p:nvSpPr>
        <p:spPr>
          <a:xfrm>
            <a:off x="685800" y="4648200"/>
            <a:ext cx="5486400" cy="381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a:p>
        </p:txBody>
      </p:sp>
      <p:sp>
        <p:nvSpPr>
          <p:cNvPr id="274" name="Google Shape;274;g7e1b347b9b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300"/>
              <a:buFont typeface="Arial Narrow"/>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8af62ba511_0_6: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g8af62ba511_0_6:notes"/>
          <p:cNvSpPr txBox="1"/>
          <p:nvPr>
            <p:ph idx="1" type="body"/>
          </p:nvPr>
        </p:nvSpPr>
        <p:spPr>
          <a:xfrm>
            <a:off x="685800" y="4648200"/>
            <a:ext cx="5486400" cy="381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a:p>
        </p:txBody>
      </p:sp>
      <p:sp>
        <p:nvSpPr>
          <p:cNvPr id="281" name="Google Shape;281;g8af62ba511_0_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300"/>
              <a:buFont typeface="Arial Narrow"/>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6eec6b58b1_0_0: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g6eec6b58b1_0_0:notes"/>
          <p:cNvSpPr txBox="1"/>
          <p:nvPr>
            <p:ph idx="1" type="body"/>
          </p:nvPr>
        </p:nvSpPr>
        <p:spPr>
          <a:xfrm>
            <a:off x="685800" y="4648200"/>
            <a:ext cx="5486400" cy="381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a:p>
        </p:txBody>
      </p:sp>
      <p:sp>
        <p:nvSpPr>
          <p:cNvPr id="105" name="Google Shape;105;g6eec6b58b1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300"/>
              <a:buFont typeface="Arial Narrow"/>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8af62ba511_0_12: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g8af62ba511_0_12:notes"/>
          <p:cNvSpPr txBox="1"/>
          <p:nvPr>
            <p:ph idx="1" type="body"/>
          </p:nvPr>
        </p:nvSpPr>
        <p:spPr>
          <a:xfrm>
            <a:off x="685800" y="4648200"/>
            <a:ext cx="5486400" cy="381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a:p>
        </p:txBody>
      </p:sp>
      <p:sp>
        <p:nvSpPr>
          <p:cNvPr id="288" name="Google Shape;288;g8af62ba511_0_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300"/>
              <a:buFont typeface="Arial Narrow"/>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8af62ba511_0_18: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8af62ba511_0_18:notes"/>
          <p:cNvSpPr txBox="1"/>
          <p:nvPr>
            <p:ph idx="1" type="body"/>
          </p:nvPr>
        </p:nvSpPr>
        <p:spPr>
          <a:xfrm>
            <a:off x="685800" y="4648200"/>
            <a:ext cx="5486400" cy="381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a:p>
        </p:txBody>
      </p:sp>
      <p:sp>
        <p:nvSpPr>
          <p:cNvPr id="295" name="Google Shape;295;g8af62ba511_0_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300"/>
              <a:buFont typeface="Arial Narrow"/>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8af62ba511_0_24: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8af62ba511_0_24:notes"/>
          <p:cNvSpPr txBox="1"/>
          <p:nvPr>
            <p:ph idx="1" type="body"/>
          </p:nvPr>
        </p:nvSpPr>
        <p:spPr>
          <a:xfrm>
            <a:off x="685800" y="4648200"/>
            <a:ext cx="5486400" cy="381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a:p>
        </p:txBody>
      </p:sp>
      <p:sp>
        <p:nvSpPr>
          <p:cNvPr id="302" name="Google Shape;302;g8af62ba511_0_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300"/>
              <a:buFont typeface="Arial Narrow"/>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6f4b16fc2c_0_0: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g6f4b16fc2c_0_0:notes"/>
          <p:cNvSpPr txBox="1"/>
          <p:nvPr>
            <p:ph idx="1" type="body"/>
          </p:nvPr>
        </p:nvSpPr>
        <p:spPr>
          <a:xfrm>
            <a:off x="685800" y="4648200"/>
            <a:ext cx="5486400" cy="381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a:p>
        </p:txBody>
      </p:sp>
      <p:sp>
        <p:nvSpPr>
          <p:cNvPr id="309" name="Google Shape;309;g6f4b16fc2c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300"/>
              <a:buFont typeface="Arial Narrow"/>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8a8d592870_0_120: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g8a8d592870_0_120:notes"/>
          <p:cNvSpPr txBox="1"/>
          <p:nvPr>
            <p:ph idx="1" type="body"/>
          </p:nvPr>
        </p:nvSpPr>
        <p:spPr>
          <a:xfrm>
            <a:off x="685800" y="4648200"/>
            <a:ext cx="5486400" cy="381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a:p>
        </p:txBody>
      </p:sp>
      <p:sp>
        <p:nvSpPr>
          <p:cNvPr id="316" name="Google Shape;316;g8a8d592870_0_1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300"/>
              <a:buFont typeface="Arial Narrow"/>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8a8d592870_0_126: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g8a8d592870_0_126:notes"/>
          <p:cNvSpPr txBox="1"/>
          <p:nvPr>
            <p:ph idx="1" type="body"/>
          </p:nvPr>
        </p:nvSpPr>
        <p:spPr>
          <a:xfrm>
            <a:off x="685800" y="4648200"/>
            <a:ext cx="5486400" cy="381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a:p>
        </p:txBody>
      </p:sp>
      <p:sp>
        <p:nvSpPr>
          <p:cNvPr id="323" name="Google Shape;323;g8a8d592870_0_1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300"/>
              <a:buFont typeface="Arial Narrow"/>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d7042832df_0_0: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gd7042832df_0_0:notes"/>
          <p:cNvSpPr txBox="1"/>
          <p:nvPr>
            <p:ph idx="1" type="body"/>
          </p:nvPr>
        </p:nvSpPr>
        <p:spPr>
          <a:xfrm>
            <a:off x="685800" y="4648200"/>
            <a:ext cx="5486400" cy="381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a:p>
        </p:txBody>
      </p:sp>
      <p:sp>
        <p:nvSpPr>
          <p:cNvPr id="330" name="Google Shape;330;gd7042832df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300"/>
              <a:buFont typeface="Arial Narrow"/>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685800" y="4648200"/>
            <a:ext cx="5486400" cy="381000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t/>
            </a:r>
            <a:endParaRPr/>
          </a:p>
        </p:txBody>
      </p:sp>
      <p:sp>
        <p:nvSpPr>
          <p:cNvPr id="112" name="Google Shape;112;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00"/>
              <a:buFont typeface="Arial Narrow"/>
              <a:buNone/>
            </a:pPr>
            <a:fld id="{00000000-1234-1234-1234-123412341234}" type="slidenum">
              <a:rPr b="0" i="0" lang="en-US" sz="1200" u="none" cap="none" strike="noStrike">
                <a:solidFill>
                  <a:srgbClr val="000000"/>
                </a:solidFill>
                <a:latin typeface="Arial Narrow"/>
                <a:ea typeface="Arial Narrow"/>
                <a:cs typeface="Arial Narrow"/>
                <a:sym typeface="Arial Narrow"/>
              </a:rPr>
              <a:t>‹#›</a:t>
            </a:fld>
            <a:endParaRPr b="0" i="0" sz="1200" u="none" cap="none" strike="noStrike">
              <a:solidFill>
                <a:srgbClr val="000000"/>
              </a:solidFill>
              <a:latin typeface="Arial Narrow"/>
              <a:ea typeface="Arial Narrow"/>
              <a:cs typeface="Arial Narrow"/>
              <a:sym typeface="Arial Narrow"/>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6eec6b58b1_0_54: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g6eec6b58b1_0_54:notes"/>
          <p:cNvSpPr txBox="1"/>
          <p:nvPr>
            <p:ph idx="1" type="body"/>
          </p:nvPr>
        </p:nvSpPr>
        <p:spPr>
          <a:xfrm>
            <a:off x="685800" y="4648200"/>
            <a:ext cx="5486400" cy="381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a:p>
        </p:txBody>
      </p:sp>
      <p:sp>
        <p:nvSpPr>
          <p:cNvPr id="119" name="Google Shape;119;g6eec6b58b1_0_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300"/>
              <a:buFont typeface="Arial Narrow"/>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685800" y="4648200"/>
            <a:ext cx="5486400" cy="38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7e58f19b8d_0_78: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g7e58f19b8d_0_78:notes"/>
          <p:cNvSpPr txBox="1"/>
          <p:nvPr>
            <p:ph idx="1" type="body"/>
          </p:nvPr>
        </p:nvSpPr>
        <p:spPr>
          <a:xfrm>
            <a:off x="685800" y="4648200"/>
            <a:ext cx="5486400" cy="381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a:p>
        </p:txBody>
      </p:sp>
      <p:sp>
        <p:nvSpPr>
          <p:cNvPr id="132" name="Google Shape;132;g7e58f19b8d_0_7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300"/>
              <a:buFont typeface="Arial Narrow"/>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txBox="1"/>
          <p:nvPr>
            <p:ph idx="1" type="body"/>
          </p:nvPr>
        </p:nvSpPr>
        <p:spPr>
          <a:xfrm>
            <a:off x="685800" y="4648200"/>
            <a:ext cx="5486400" cy="38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8a8d592870_0_30:notes"/>
          <p:cNvSpPr/>
          <p:nvPr>
            <p:ph idx="2" type="sldImg"/>
          </p:nvPr>
        </p:nvSpPr>
        <p:spPr>
          <a:xfrm>
            <a:off x="685800" y="381000"/>
            <a:ext cx="54864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g8a8d592870_0_30:notes"/>
          <p:cNvSpPr txBox="1"/>
          <p:nvPr>
            <p:ph idx="1" type="body"/>
          </p:nvPr>
        </p:nvSpPr>
        <p:spPr>
          <a:xfrm>
            <a:off x="685800" y="4648200"/>
            <a:ext cx="5486400" cy="381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a:p>
        </p:txBody>
      </p:sp>
      <p:sp>
        <p:nvSpPr>
          <p:cNvPr id="145" name="Google Shape;145;g8a8d592870_0_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300"/>
              <a:buFont typeface="Arial Narrow"/>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hyperlink" Target="http://www.noaa.gov/fisheries" TargetMode="External"/><Relationship Id="rId13" Type="http://schemas.openxmlformats.org/officeDocument/2006/relationships/image" Target="../media/image7.png"/><Relationship Id="rId12" Type="http://schemas.openxmlformats.org/officeDocument/2006/relationships/hyperlink" Target="http://www.noaa.gov/oceans-coasts" TargetMode="External"/><Relationship Id="rId1" Type="http://schemas.openxmlformats.org/officeDocument/2006/relationships/slideMaster" Target="../slideMasters/slideMaster1.xml"/><Relationship Id="rId2" Type="http://schemas.openxmlformats.org/officeDocument/2006/relationships/hyperlink" Target="http://www.noaa.gov/" TargetMode="External"/><Relationship Id="rId3" Type="http://schemas.openxmlformats.org/officeDocument/2006/relationships/image" Target="../media/image10.png"/><Relationship Id="rId4" Type="http://schemas.openxmlformats.org/officeDocument/2006/relationships/hyperlink" Target="http://www.noaa.gov/marine-aviation" TargetMode="External"/><Relationship Id="rId9" Type="http://schemas.openxmlformats.org/officeDocument/2006/relationships/image" Target="../media/image8.png"/><Relationship Id="rId15" Type="http://schemas.openxmlformats.org/officeDocument/2006/relationships/image" Target="../media/image6.png"/><Relationship Id="rId14" Type="http://schemas.openxmlformats.org/officeDocument/2006/relationships/hyperlink" Target="http://www.noaa.gov/weather" TargetMode="External"/><Relationship Id="rId5" Type="http://schemas.openxmlformats.org/officeDocument/2006/relationships/image" Target="../media/image3.png"/><Relationship Id="rId6" Type="http://schemas.openxmlformats.org/officeDocument/2006/relationships/hyperlink" Target="http://www.noaa.gov/research" TargetMode="External"/><Relationship Id="rId7" Type="http://schemas.openxmlformats.org/officeDocument/2006/relationships/image" Target="../media/image2.png"/><Relationship Id="rId8" Type="http://schemas.openxmlformats.org/officeDocument/2006/relationships/hyperlink" Target="http://www.noaa.gov/satellites"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Blue">
  <p:cSld name="Dk Blue">
    <p:spTree>
      <p:nvGrpSpPr>
        <p:cNvPr id="31" name="Shape 31"/>
        <p:cNvGrpSpPr/>
        <p:nvPr/>
      </p:nvGrpSpPr>
      <p:grpSpPr>
        <a:xfrm>
          <a:off x="0" y="0"/>
          <a:ext cx="0" cy="0"/>
          <a:chOff x="0" y="0"/>
          <a:chExt cx="0" cy="0"/>
        </a:xfrm>
      </p:grpSpPr>
      <p:sp>
        <p:nvSpPr>
          <p:cNvPr id="32" name="Google Shape;32;p21"/>
          <p:cNvSpPr/>
          <p:nvPr/>
        </p:nvSpPr>
        <p:spPr>
          <a:xfrm>
            <a:off x="410810" y="0"/>
            <a:ext cx="8730845" cy="4267199"/>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chemeClr val="lt1"/>
              </a:solidFill>
              <a:latin typeface="Calibri"/>
              <a:ea typeface="Calibri"/>
              <a:cs typeface="Calibri"/>
              <a:sym typeface="Calibri"/>
            </a:endParaRPr>
          </a:p>
        </p:txBody>
      </p:sp>
      <p:sp>
        <p:nvSpPr>
          <p:cNvPr id="33" name="Google Shape;33;p21"/>
          <p:cNvSpPr/>
          <p:nvPr>
            <p:ph idx="2" type="pic"/>
          </p:nvPr>
        </p:nvSpPr>
        <p:spPr>
          <a:xfrm>
            <a:off x="412576" y="4267200"/>
            <a:ext cx="8729079" cy="25908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14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lvl="2" marR="0" rtl="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lvl="3" marR="0" rtl="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lvl="4" marR="0" rtl="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lvl="5" marR="0" rtl="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4" name="Google Shape;34;p21"/>
          <p:cNvSpPr txBox="1"/>
          <p:nvPr>
            <p:ph idx="1" type="body"/>
          </p:nvPr>
        </p:nvSpPr>
        <p:spPr>
          <a:xfrm>
            <a:off x="780334" y="2590798"/>
            <a:ext cx="1371600" cy="960120"/>
          </a:xfrm>
          <a:prstGeom prst="rect">
            <a:avLst/>
          </a:prstGeom>
          <a:noFill/>
          <a:ln>
            <a:noFill/>
          </a:ln>
        </p:spPr>
        <p:txBody>
          <a:bodyPr anchorCtr="0" anchor="t" bIns="91425" lIns="91425" spcFirstLastPara="1" rIns="91425" wrap="square" tIns="91425">
            <a:noAutofit/>
          </a:bodyPr>
          <a:lstStyle>
            <a:lvl1pPr indent="-317500" lvl="0" marL="457200" marR="0" algn="l">
              <a:lnSpc>
                <a:spcPct val="100000"/>
              </a:lnSpc>
              <a:spcBef>
                <a:spcPts val="360"/>
              </a:spcBef>
              <a:spcAft>
                <a:spcPts val="0"/>
              </a:spcAft>
              <a:buClr>
                <a:srgbClr val="D6F5FF"/>
              </a:buClr>
              <a:buSzPts val="1400"/>
              <a:buFont typeface="Arial"/>
              <a:buChar char="●"/>
              <a:defRPr b="1" i="0" sz="1800" u="none" cap="none" strike="noStrike">
                <a:solidFill>
                  <a:srgbClr val="D6F5FF"/>
                </a:solidFill>
                <a:latin typeface="Arial Narrow"/>
                <a:ea typeface="Arial Narrow"/>
                <a:cs typeface="Arial Narrow"/>
                <a:sym typeface="Arial Narrow"/>
              </a:defRPr>
            </a:lvl1pPr>
            <a:lvl2pPr indent="-317500" lvl="1" marL="914400" marR="0" algn="l">
              <a:lnSpc>
                <a:spcPct val="100000"/>
              </a:lnSpc>
              <a:spcBef>
                <a:spcPts val="360"/>
              </a:spcBef>
              <a:spcAft>
                <a:spcPts val="0"/>
              </a:spcAft>
              <a:buClr>
                <a:srgbClr val="252C31"/>
              </a:buClr>
              <a:buSzPts val="1400"/>
              <a:buFont typeface="Arial"/>
              <a:buChar char="○"/>
              <a:defRPr b="1" i="0" sz="1800" u="none" cap="none" strike="noStrike">
                <a:solidFill>
                  <a:srgbClr val="252C31"/>
                </a:solidFill>
                <a:latin typeface="Arial Narrow"/>
                <a:ea typeface="Arial Narrow"/>
                <a:cs typeface="Arial Narrow"/>
                <a:sym typeface="Arial Narrow"/>
              </a:defRPr>
            </a:lvl2pPr>
            <a:lvl3pPr indent="-317500" lvl="2" marL="1371600" marR="0" algn="l">
              <a:lnSpc>
                <a:spcPct val="100000"/>
              </a:lnSpc>
              <a:spcBef>
                <a:spcPts val="360"/>
              </a:spcBef>
              <a:spcAft>
                <a:spcPts val="0"/>
              </a:spcAft>
              <a:buClr>
                <a:srgbClr val="252C31"/>
              </a:buClr>
              <a:buSzPts val="1400"/>
              <a:buFont typeface="Arial"/>
              <a:buChar char="■"/>
              <a:defRPr b="1" i="0" sz="1800" u="none" cap="none" strike="noStrike">
                <a:solidFill>
                  <a:srgbClr val="252C31"/>
                </a:solidFill>
                <a:latin typeface="Arial Narrow"/>
                <a:ea typeface="Arial Narrow"/>
                <a:cs typeface="Arial Narrow"/>
                <a:sym typeface="Arial Narrow"/>
              </a:defRPr>
            </a:lvl3pPr>
            <a:lvl4pPr indent="-317500" lvl="3" marL="1828800" marR="0" algn="l">
              <a:lnSpc>
                <a:spcPct val="100000"/>
              </a:lnSpc>
              <a:spcBef>
                <a:spcPts val="360"/>
              </a:spcBef>
              <a:spcAft>
                <a:spcPts val="0"/>
              </a:spcAft>
              <a:buClr>
                <a:srgbClr val="252C31"/>
              </a:buClr>
              <a:buSzPts val="1400"/>
              <a:buFont typeface="Arial"/>
              <a:buChar char="●"/>
              <a:defRPr b="1" i="0" sz="1800" u="none" cap="none" strike="noStrike">
                <a:solidFill>
                  <a:srgbClr val="252C31"/>
                </a:solidFill>
                <a:latin typeface="Arial Narrow"/>
                <a:ea typeface="Arial Narrow"/>
                <a:cs typeface="Arial Narrow"/>
                <a:sym typeface="Arial Narrow"/>
              </a:defRPr>
            </a:lvl4pPr>
            <a:lvl5pPr indent="-317500" lvl="4" marL="2286000" marR="0" algn="l">
              <a:lnSpc>
                <a:spcPct val="100000"/>
              </a:lnSpc>
              <a:spcBef>
                <a:spcPts val="360"/>
              </a:spcBef>
              <a:spcAft>
                <a:spcPts val="0"/>
              </a:spcAft>
              <a:buClr>
                <a:srgbClr val="252C31"/>
              </a:buClr>
              <a:buSzPts val="1400"/>
              <a:buFont typeface="Arial"/>
              <a:buChar char="○"/>
              <a:defRPr b="1" i="0" sz="1800" u="none" cap="none" strike="noStrike">
                <a:solidFill>
                  <a:srgbClr val="252C31"/>
                </a:solidFill>
                <a:latin typeface="Arial Narrow"/>
                <a:ea typeface="Arial Narrow"/>
                <a:cs typeface="Arial Narrow"/>
                <a:sym typeface="Arial Narrow"/>
              </a:defRPr>
            </a:lvl5pPr>
            <a:lvl6pPr indent="-330200" lvl="5" marL="2743200" marR="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5" name="Google Shape;35;p21"/>
          <p:cNvSpPr txBox="1"/>
          <p:nvPr>
            <p:ph idx="3" type="body"/>
          </p:nvPr>
        </p:nvSpPr>
        <p:spPr>
          <a:xfrm>
            <a:off x="780334" y="3733800"/>
            <a:ext cx="1295400" cy="268921"/>
          </a:xfrm>
          <a:prstGeom prst="rect">
            <a:avLst/>
          </a:prstGeom>
          <a:noFill/>
          <a:ln>
            <a:noFill/>
          </a:ln>
        </p:spPr>
        <p:txBody>
          <a:bodyPr anchorCtr="0" anchor="t" bIns="91425" lIns="91425" spcFirstLastPara="1" rIns="91425" wrap="square" tIns="91425">
            <a:noAutofit/>
          </a:bodyPr>
          <a:lstStyle>
            <a:lvl1pPr indent="-317500" lvl="0" marL="457200" marR="0" algn="l">
              <a:lnSpc>
                <a:spcPct val="100000"/>
              </a:lnSpc>
              <a:spcBef>
                <a:spcPts val="320"/>
              </a:spcBef>
              <a:spcAft>
                <a:spcPts val="0"/>
              </a:spcAft>
              <a:buClr>
                <a:srgbClr val="D6F5FF"/>
              </a:buClr>
              <a:buSzPts val="1400"/>
              <a:buFont typeface="Arial"/>
              <a:buChar char="●"/>
              <a:defRPr b="0" i="0" sz="1600" u="none" cap="none" strike="noStrike">
                <a:solidFill>
                  <a:srgbClr val="D6F5FF"/>
                </a:solidFill>
                <a:latin typeface="Arial Narrow"/>
                <a:ea typeface="Arial Narrow"/>
                <a:cs typeface="Arial Narrow"/>
                <a:sym typeface="Arial Narrow"/>
              </a:defRPr>
            </a:lvl1pPr>
            <a:lvl2pPr indent="-317500" lvl="1" marL="914400" marR="0" algn="l">
              <a:lnSpc>
                <a:spcPct val="100000"/>
              </a:lnSpc>
              <a:spcBef>
                <a:spcPts val="360"/>
              </a:spcBef>
              <a:spcAft>
                <a:spcPts val="0"/>
              </a:spcAft>
              <a:buClr>
                <a:srgbClr val="252C31"/>
              </a:buClr>
              <a:buSzPts val="1400"/>
              <a:buFont typeface="Arial"/>
              <a:buChar char="○"/>
              <a:defRPr b="1" i="0" sz="1800" u="none" cap="none" strike="noStrike">
                <a:solidFill>
                  <a:srgbClr val="252C31"/>
                </a:solidFill>
                <a:latin typeface="Arial Narrow"/>
                <a:ea typeface="Arial Narrow"/>
                <a:cs typeface="Arial Narrow"/>
                <a:sym typeface="Arial Narrow"/>
              </a:defRPr>
            </a:lvl2pPr>
            <a:lvl3pPr indent="-317500" lvl="2" marL="1371600" marR="0" algn="l">
              <a:lnSpc>
                <a:spcPct val="100000"/>
              </a:lnSpc>
              <a:spcBef>
                <a:spcPts val="360"/>
              </a:spcBef>
              <a:spcAft>
                <a:spcPts val="0"/>
              </a:spcAft>
              <a:buClr>
                <a:srgbClr val="252C31"/>
              </a:buClr>
              <a:buSzPts val="1400"/>
              <a:buFont typeface="Arial"/>
              <a:buChar char="■"/>
              <a:defRPr b="1" i="0" sz="1800" u="none" cap="none" strike="noStrike">
                <a:solidFill>
                  <a:srgbClr val="252C31"/>
                </a:solidFill>
                <a:latin typeface="Arial Narrow"/>
                <a:ea typeface="Arial Narrow"/>
                <a:cs typeface="Arial Narrow"/>
                <a:sym typeface="Arial Narrow"/>
              </a:defRPr>
            </a:lvl3pPr>
            <a:lvl4pPr indent="-317500" lvl="3" marL="1828800" marR="0" algn="l">
              <a:lnSpc>
                <a:spcPct val="100000"/>
              </a:lnSpc>
              <a:spcBef>
                <a:spcPts val="360"/>
              </a:spcBef>
              <a:spcAft>
                <a:spcPts val="0"/>
              </a:spcAft>
              <a:buClr>
                <a:srgbClr val="252C31"/>
              </a:buClr>
              <a:buSzPts val="1400"/>
              <a:buFont typeface="Arial"/>
              <a:buChar char="●"/>
              <a:defRPr b="1" i="0" sz="1800" u="none" cap="none" strike="noStrike">
                <a:solidFill>
                  <a:srgbClr val="252C31"/>
                </a:solidFill>
                <a:latin typeface="Arial Narrow"/>
                <a:ea typeface="Arial Narrow"/>
                <a:cs typeface="Arial Narrow"/>
                <a:sym typeface="Arial Narrow"/>
              </a:defRPr>
            </a:lvl4pPr>
            <a:lvl5pPr indent="-317500" lvl="4" marL="2286000" marR="0" algn="l">
              <a:lnSpc>
                <a:spcPct val="100000"/>
              </a:lnSpc>
              <a:spcBef>
                <a:spcPts val="360"/>
              </a:spcBef>
              <a:spcAft>
                <a:spcPts val="0"/>
              </a:spcAft>
              <a:buClr>
                <a:srgbClr val="252C31"/>
              </a:buClr>
              <a:buSzPts val="1400"/>
              <a:buFont typeface="Arial"/>
              <a:buChar char="○"/>
              <a:defRPr b="1" i="0" sz="1800" u="none" cap="none" strike="noStrike">
                <a:solidFill>
                  <a:srgbClr val="252C31"/>
                </a:solidFill>
                <a:latin typeface="Arial Narrow"/>
                <a:ea typeface="Arial Narrow"/>
                <a:cs typeface="Arial Narrow"/>
                <a:sym typeface="Arial Narrow"/>
              </a:defRPr>
            </a:lvl5pPr>
            <a:lvl6pPr indent="-330200" lvl="5" marL="2743200" marR="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6" name="Google Shape;36;p21"/>
          <p:cNvSpPr txBox="1"/>
          <p:nvPr>
            <p:ph idx="4" type="body"/>
          </p:nvPr>
        </p:nvSpPr>
        <p:spPr>
          <a:xfrm>
            <a:off x="2514600" y="768745"/>
            <a:ext cx="6096000" cy="1358585"/>
          </a:xfrm>
          <a:prstGeom prst="rect">
            <a:avLst/>
          </a:prstGeom>
          <a:noFill/>
          <a:ln>
            <a:noFill/>
          </a:ln>
        </p:spPr>
        <p:txBody>
          <a:bodyPr anchorCtr="0" anchor="t" bIns="91425" lIns="91425" spcFirstLastPara="1" rIns="91425" wrap="square" tIns="91425">
            <a:noAutofit/>
          </a:bodyPr>
          <a:lstStyle>
            <a:lvl1pPr indent="-317500" lvl="0" marL="457200" marR="0" algn="l">
              <a:lnSpc>
                <a:spcPct val="100000"/>
              </a:lnSpc>
              <a:spcBef>
                <a:spcPts val="880"/>
              </a:spcBef>
              <a:spcAft>
                <a:spcPts val="0"/>
              </a:spcAft>
              <a:buClr>
                <a:schemeClr val="lt1"/>
              </a:buClr>
              <a:buSzPts val="1400"/>
              <a:buFont typeface="Arial"/>
              <a:buChar char="●"/>
              <a:defRPr b="1" i="0" sz="4400" u="none" cap="none" strike="noStrike">
                <a:solidFill>
                  <a:schemeClr val="lt1"/>
                </a:solidFill>
                <a:latin typeface="Arial"/>
                <a:ea typeface="Arial"/>
                <a:cs typeface="Arial"/>
                <a:sym typeface="Arial"/>
              </a:defRPr>
            </a:lvl1pPr>
            <a:lvl2pPr indent="-406400" lvl="1" marL="914400" marR="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indent="-381000" lvl="2" marL="1371600" marR="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indent="-355600" lvl="3" marL="1828800" marR="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indent="-342900" lvl="4" marL="2286000" marR="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indent="-330200" lvl="5" marL="2743200" marR="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7" name="Google Shape;37;p21"/>
          <p:cNvSpPr txBox="1"/>
          <p:nvPr>
            <p:ph idx="5" type="body"/>
          </p:nvPr>
        </p:nvSpPr>
        <p:spPr>
          <a:xfrm>
            <a:off x="2515037" y="2262187"/>
            <a:ext cx="6092516" cy="938213"/>
          </a:xfrm>
          <a:prstGeom prst="rect">
            <a:avLst/>
          </a:prstGeom>
          <a:noFill/>
          <a:ln>
            <a:noFill/>
          </a:ln>
        </p:spPr>
        <p:txBody>
          <a:bodyPr anchorCtr="0" anchor="t" bIns="91425" lIns="91425" spcFirstLastPara="1" rIns="91425" wrap="square" tIns="91425">
            <a:noAutofit/>
          </a:bodyPr>
          <a:lstStyle>
            <a:lvl1pPr indent="-317500" lvl="0" marL="457200" marR="0" algn="l">
              <a:lnSpc>
                <a:spcPct val="100000"/>
              </a:lnSpc>
              <a:spcBef>
                <a:spcPts val="560"/>
              </a:spcBef>
              <a:spcAft>
                <a:spcPts val="0"/>
              </a:spcAft>
              <a:buClr>
                <a:srgbClr val="C4EDFF"/>
              </a:buClr>
              <a:buSzPts val="1400"/>
              <a:buFont typeface="Arial"/>
              <a:buChar char="●"/>
              <a:defRPr b="0" i="0" sz="2800" u="none" cap="none" strike="noStrike">
                <a:solidFill>
                  <a:srgbClr val="C4EDFF"/>
                </a:solidFill>
                <a:latin typeface="Arial Narrow"/>
                <a:ea typeface="Arial Narrow"/>
                <a:cs typeface="Arial Narrow"/>
                <a:sym typeface="Arial Narrow"/>
              </a:defRPr>
            </a:lvl1pPr>
            <a:lvl2pPr indent="-406400" lvl="1" marL="914400" marR="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indent="-381000" lvl="2" marL="1371600" marR="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indent="-355600" lvl="3" marL="1828800" marR="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indent="-342900" lvl="4" marL="2286000" marR="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indent="-330200" lvl="5" marL="2743200" marR="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8" name="Google Shape;38;p21"/>
          <p:cNvSpPr txBox="1"/>
          <p:nvPr>
            <p:ph idx="6" type="body"/>
          </p:nvPr>
        </p:nvSpPr>
        <p:spPr>
          <a:xfrm>
            <a:off x="2514600" y="3311237"/>
            <a:ext cx="6096000" cy="692727"/>
          </a:xfrm>
          <a:prstGeom prst="rect">
            <a:avLst/>
          </a:prstGeom>
          <a:noFill/>
          <a:ln>
            <a:noFill/>
          </a:ln>
        </p:spPr>
        <p:txBody>
          <a:bodyPr anchorCtr="0" anchor="t" bIns="91425" lIns="91425" spcFirstLastPara="1" rIns="91425" wrap="square" tIns="91425">
            <a:noAutofit/>
          </a:bodyPr>
          <a:lstStyle>
            <a:lvl1pPr indent="-317500" lvl="0" marL="457200" marR="0" algn="l">
              <a:lnSpc>
                <a:spcPct val="100000"/>
              </a:lnSpc>
              <a:spcBef>
                <a:spcPts val="360"/>
              </a:spcBef>
              <a:spcAft>
                <a:spcPts val="0"/>
              </a:spcAft>
              <a:buClr>
                <a:srgbClr val="C4EDFF"/>
              </a:buClr>
              <a:buSzPts val="1400"/>
              <a:buFont typeface="Arial"/>
              <a:buChar char="●"/>
              <a:defRPr b="0" i="0" sz="1800" u="none" cap="none" strike="noStrike">
                <a:solidFill>
                  <a:srgbClr val="C4EDFF"/>
                </a:solidFill>
                <a:latin typeface="Arial Narrow"/>
                <a:ea typeface="Arial Narrow"/>
                <a:cs typeface="Arial Narrow"/>
                <a:sym typeface="Arial Narrow"/>
              </a:defRPr>
            </a:lvl1pPr>
            <a:lvl2pPr indent="-406400" lvl="1" marL="914400" marR="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indent="-381000" lvl="2" marL="1371600" marR="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indent="-355600" lvl="3" marL="1828800" marR="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indent="-342900" lvl="4" marL="2286000" marR="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indent="-330200" lvl="5" marL="2743200" marR="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cxnSp>
        <p:nvCxnSpPr>
          <p:cNvPr id="39" name="Google Shape;39;p21"/>
          <p:cNvCxnSpPr/>
          <p:nvPr/>
        </p:nvCxnSpPr>
        <p:spPr>
          <a:xfrm>
            <a:off x="2285999" y="609600"/>
            <a:ext cx="0" cy="3473450"/>
          </a:xfrm>
          <a:prstGeom prst="straightConnector1">
            <a:avLst/>
          </a:prstGeom>
          <a:noFill/>
          <a:ln cap="flat" cmpd="sng" w="12700">
            <a:solidFill>
              <a:srgbClr val="3FAFFF"/>
            </a:solidFill>
            <a:prstDash val="solid"/>
            <a:round/>
            <a:headEnd len="sm" w="sm" type="none"/>
            <a:tailEnd len="sm" w="sm" type="none"/>
          </a:ln>
        </p:spPr>
      </p:cxnSp>
      <p:pic>
        <p:nvPicPr>
          <p:cNvPr id="40" name="Google Shape;40;p21">
            <a:hlinkClick r:id="rId2"/>
          </p:cNvPr>
          <p:cNvPicPr preferRelativeResize="0"/>
          <p:nvPr/>
        </p:nvPicPr>
        <p:blipFill rotWithShape="1">
          <a:blip r:embed="rId3">
            <a:alphaModFix/>
          </a:blip>
          <a:srcRect b="0" l="0" r="0" t="0"/>
          <a:stretch/>
        </p:blipFill>
        <p:spPr>
          <a:xfrm>
            <a:off x="533400" y="533400"/>
            <a:ext cx="1762136" cy="2133912"/>
          </a:xfrm>
          <a:prstGeom prst="rect">
            <a:avLst/>
          </a:prstGeom>
          <a:noFill/>
          <a:ln>
            <a:noFill/>
          </a:ln>
        </p:spPr>
      </p:pic>
      <p:grpSp>
        <p:nvGrpSpPr>
          <p:cNvPr id="41" name="Google Shape;41;p21"/>
          <p:cNvGrpSpPr/>
          <p:nvPr/>
        </p:nvGrpSpPr>
        <p:grpSpPr>
          <a:xfrm>
            <a:off x="-30388" y="0"/>
            <a:ext cx="472440" cy="6858000"/>
            <a:chOff x="-15240" y="0"/>
            <a:chExt cx="472440" cy="6858000"/>
          </a:xfrm>
        </p:grpSpPr>
        <p:sp>
          <p:nvSpPr>
            <p:cNvPr id="42" name="Google Shape;42;p21"/>
            <p:cNvSpPr/>
            <p:nvPr/>
          </p:nvSpPr>
          <p:spPr>
            <a:xfrm>
              <a:off x="10668" y="0"/>
              <a:ext cx="420624" cy="6858000"/>
            </a:xfrm>
            <a:prstGeom prst="rect">
              <a:avLst/>
            </a:prstGeom>
            <a:solidFill>
              <a:srgbClr val="0099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chemeClr val="lt1"/>
                </a:solidFill>
                <a:latin typeface="Calibri"/>
                <a:ea typeface="Calibri"/>
                <a:cs typeface="Calibri"/>
                <a:sym typeface="Calibri"/>
              </a:endParaRPr>
            </a:p>
          </p:txBody>
        </p:sp>
        <p:pic>
          <p:nvPicPr>
            <p:cNvPr descr="C:\Users\jacqui.fenner\Desktop\PTT templates\images\noaa icons\noaa_icons-04.png" id="43" name="Google Shape;43;p21">
              <a:hlinkClick r:id="rId4"/>
            </p:cNvPr>
            <p:cNvPicPr preferRelativeResize="0"/>
            <p:nvPr/>
          </p:nvPicPr>
          <p:blipFill rotWithShape="1">
            <a:blip r:embed="rId5">
              <a:alphaModFix/>
            </a:blip>
            <a:srcRect b="0" l="0" r="0" t="0"/>
            <a:stretch/>
          </p:blipFill>
          <p:spPr>
            <a:xfrm>
              <a:off x="-15240" y="5714999"/>
              <a:ext cx="472440" cy="324009"/>
            </a:xfrm>
            <a:prstGeom prst="rect">
              <a:avLst/>
            </a:prstGeom>
            <a:noFill/>
            <a:ln>
              <a:noFill/>
            </a:ln>
          </p:spPr>
        </p:pic>
        <p:pic>
          <p:nvPicPr>
            <p:cNvPr descr="C:\Users\jacqui.fenner\Desktop\PTT templates\images\noaa icons\noaa_icons-05.png" id="44" name="Google Shape;44;p21">
              <a:hlinkClick r:id="rId6"/>
            </p:cNvPr>
            <p:cNvPicPr preferRelativeResize="0"/>
            <p:nvPr/>
          </p:nvPicPr>
          <p:blipFill rotWithShape="1">
            <a:blip r:embed="rId7">
              <a:alphaModFix/>
            </a:blip>
            <a:srcRect b="0" l="0" r="0" t="0"/>
            <a:stretch/>
          </p:blipFill>
          <p:spPr>
            <a:xfrm>
              <a:off x="-15240" y="4648200"/>
              <a:ext cx="472440" cy="324009"/>
            </a:xfrm>
            <a:prstGeom prst="rect">
              <a:avLst/>
            </a:prstGeom>
            <a:noFill/>
            <a:ln>
              <a:noFill/>
            </a:ln>
          </p:spPr>
        </p:pic>
        <p:pic>
          <p:nvPicPr>
            <p:cNvPr descr="C:\Users\jacqui.fenner\Desktop\PTT templates\images\noaa icons\noaa_icons-06.png" id="45" name="Google Shape;45;p21">
              <a:hlinkClick r:id="rId8"/>
            </p:cNvPr>
            <p:cNvPicPr preferRelativeResize="0"/>
            <p:nvPr/>
          </p:nvPicPr>
          <p:blipFill rotWithShape="1">
            <a:blip r:embed="rId9">
              <a:alphaModFix/>
            </a:blip>
            <a:srcRect b="0" l="0" r="0" t="0"/>
            <a:stretch/>
          </p:blipFill>
          <p:spPr>
            <a:xfrm>
              <a:off x="-15240" y="3581400"/>
              <a:ext cx="472440" cy="324009"/>
            </a:xfrm>
            <a:prstGeom prst="rect">
              <a:avLst/>
            </a:prstGeom>
            <a:noFill/>
            <a:ln>
              <a:noFill/>
            </a:ln>
          </p:spPr>
        </p:pic>
        <p:pic>
          <p:nvPicPr>
            <p:cNvPr descr="C:\Users\jacqui.fenner\Desktop\PTT templates\images\noaa icons\noaa_icons-07.png" id="46" name="Google Shape;46;p21">
              <a:hlinkClick r:id="rId10"/>
            </p:cNvPr>
            <p:cNvPicPr preferRelativeResize="0"/>
            <p:nvPr/>
          </p:nvPicPr>
          <p:blipFill rotWithShape="1">
            <a:blip r:embed="rId11">
              <a:alphaModFix/>
            </a:blip>
            <a:srcRect b="0" l="0" r="0" t="0"/>
            <a:stretch/>
          </p:blipFill>
          <p:spPr>
            <a:xfrm>
              <a:off x="-15240" y="2514600"/>
              <a:ext cx="472440" cy="324009"/>
            </a:xfrm>
            <a:prstGeom prst="rect">
              <a:avLst/>
            </a:prstGeom>
            <a:noFill/>
            <a:ln>
              <a:noFill/>
            </a:ln>
          </p:spPr>
        </p:pic>
        <p:pic>
          <p:nvPicPr>
            <p:cNvPr descr="C:\Users\jacqui.fenner\Desktop\PTT templates\images\noaa icons\noaa_icons-08.png" id="47" name="Google Shape;47;p21">
              <a:hlinkClick r:id="rId12"/>
            </p:cNvPr>
            <p:cNvPicPr preferRelativeResize="0"/>
            <p:nvPr/>
          </p:nvPicPr>
          <p:blipFill rotWithShape="1">
            <a:blip r:embed="rId13">
              <a:alphaModFix/>
            </a:blip>
            <a:srcRect b="0" l="0" r="0" t="0"/>
            <a:stretch/>
          </p:blipFill>
          <p:spPr>
            <a:xfrm>
              <a:off x="-15240" y="1447800"/>
              <a:ext cx="472440" cy="324009"/>
            </a:xfrm>
            <a:prstGeom prst="rect">
              <a:avLst/>
            </a:prstGeom>
            <a:noFill/>
            <a:ln>
              <a:noFill/>
            </a:ln>
          </p:spPr>
        </p:pic>
        <p:pic>
          <p:nvPicPr>
            <p:cNvPr descr="C:\Users\jacqui.fenner\Desktop\PTT templates\images\noaa icons\noaa_icons-10.png" id="48" name="Google Shape;48;p21">
              <a:hlinkClick r:id="rId14"/>
            </p:cNvPr>
            <p:cNvPicPr preferRelativeResize="0"/>
            <p:nvPr/>
          </p:nvPicPr>
          <p:blipFill rotWithShape="1">
            <a:blip r:embed="rId15">
              <a:alphaModFix/>
            </a:blip>
            <a:srcRect b="0" l="0" r="0" t="0"/>
            <a:stretch/>
          </p:blipFill>
          <p:spPr>
            <a:xfrm>
              <a:off x="-15240" y="381000"/>
              <a:ext cx="472440" cy="324009"/>
            </a:xfrm>
            <a:prstGeom prst="rect">
              <a:avLst/>
            </a:prstGeom>
            <a:noFill/>
            <a:ln>
              <a:noFill/>
            </a:ln>
          </p:spPr>
        </p:pic>
        <p:grpSp>
          <p:nvGrpSpPr>
            <p:cNvPr id="49" name="Google Shape;49;p21"/>
            <p:cNvGrpSpPr/>
            <p:nvPr/>
          </p:nvGrpSpPr>
          <p:grpSpPr>
            <a:xfrm>
              <a:off x="15148" y="0"/>
              <a:ext cx="420624" cy="6858000"/>
              <a:chOff x="15148" y="0"/>
              <a:chExt cx="420624" cy="6858000"/>
            </a:xfrm>
          </p:grpSpPr>
          <p:grpSp>
            <p:nvGrpSpPr>
              <p:cNvPr id="50" name="Google Shape;50;p21"/>
              <p:cNvGrpSpPr/>
              <p:nvPr/>
            </p:nvGrpSpPr>
            <p:grpSpPr>
              <a:xfrm>
                <a:off x="15148" y="1066800"/>
                <a:ext cx="420624" cy="5334000"/>
                <a:chOff x="15148" y="1066800"/>
                <a:chExt cx="420624" cy="5334000"/>
              </a:xfrm>
            </p:grpSpPr>
            <p:cxnSp>
              <p:nvCxnSpPr>
                <p:cNvPr id="51" name="Google Shape;51;p21"/>
                <p:cNvCxnSpPr/>
                <p:nvPr/>
              </p:nvCxnSpPr>
              <p:spPr>
                <a:xfrm>
                  <a:off x="15148" y="4267200"/>
                  <a:ext cx="420624" cy="0"/>
                </a:xfrm>
                <a:prstGeom prst="straightConnector1">
                  <a:avLst/>
                </a:prstGeom>
                <a:noFill/>
                <a:ln cap="flat" cmpd="sng" w="9525">
                  <a:solidFill>
                    <a:schemeClr val="lt1">
                      <a:alpha val="40000"/>
                    </a:schemeClr>
                  </a:solidFill>
                  <a:prstDash val="solid"/>
                  <a:round/>
                  <a:headEnd len="sm" w="sm" type="none"/>
                  <a:tailEnd len="sm" w="sm" type="none"/>
                </a:ln>
              </p:spPr>
            </p:cxnSp>
            <p:cxnSp>
              <p:nvCxnSpPr>
                <p:cNvPr id="52" name="Google Shape;52;p21"/>
                <p:cNvCxnSpPr/>
                <p:nvPr/>
              </p:nvCxnSpPr>
              <p:spPr>
                <a:xfrm>
                  <a:off x="15148" y="3200400"/>
                  <a:ext cx="420624" cy="0"/>
                </a:xfrm>
                <a:prstGeom prst="straightConnector1">
                  <a:avLst/>
                </a:prstGeom>
                <a:noFill/>
                <a:ln cap="flat" cmpd="sng" w="9525">
                  <a:solidFill>
                    <a:schemeClr val="lt1">
                      <a:alpha val="40000"/>
                    </a:schemeClr>
                  </a:solidFill>
                  <a:prstDash val="solid"/>
                  <a:round/>
                  <a:headEnd len="sm" w="sm" type="none"/>
                  <a:tailEnd len="sm" w="sm" type="none"/>
                </a:ln>
              </p:spPr>
            </p:cxnSp>
            <p:cxnSp>
              <p:nvCxnSpPr>
                <p:cNvPr id="53" name="Google Shape;53;p21"/>
                <p:cNvCxnSpPr/>
                <p:nvPr/>
              </p:nvCxnSpPr>
              <p:spPr>
                <a:xfrm>
                  <a:off x="15148" y="2133600"/>
                  <a:ext cx="420624" cy="0"/>
                </a:xfrm>
                <a:prstGeom prst="straightConnector1">
                  <a:avLst/>
                </a:prstGeom>
                <a:noFill/>
                <a:ln cap="flat" cmpd="sng" w="9525">
                  <a:solidFill>
                    <a:schemeClr val="lt1">
                      <a:alpha val="40000"/>
                    </a:schemeClr>
                  </a:solidFill>
                  <a:prstDash val="solid"/>
                  <a:round/>
                  <a:headEnd len="sm" w="sm" type="none"/>
                  <a:tailEnd len="sm" w="sm" type="none"/>
                </a:ln>
              </p:spPr>
            </p:cxnSp>
            <p:cxnSp>
              <p:nvCxnSpPr>
                <p:cNvPr id="54" name="Google Shape;54;p21"/>
                <p:cNvCxnSpPr/>
                <p:nvPr/>
              </p:nvCxnSpPr>
              <p:spPr>
                <a:xfrm>
                  <a:off x="15148" y="5334000"/>
                  <a:ext cx="420624" cy="0"/>
                </a:xfrm>
                <a:prstGeom prst="straightConnector1">
                  <a:avLst/>
                </a:prstGeom>
                <a:noFill/>
                <a:ln cap="flat" cmpd="sng" w="9525">
                  <a:solidFill>
                    <a:schemeClr val="lt1">
                      <a:alpha val="40000"/>
                    </a:schemeClr>
                  </a:solidFill>
                  <a:prstDash val="solid"/>
                  <a:round/>
                  <a:headEnd len="sm" w="sm" type="none"/>
                  <a:tailEnd len="sm" w="sm" type="none"/>
                </a:ln>
              </p:spPr>
            </p:cxnSp>
            <p:cxnSp>
              <p:nvCxnSpPr>
                <p:cNvPr id="55" name="Google Shape;55;p21"/>
                <p:cNvCxnSpPr/>
                <p:nvPr/>
              </p:nvCxnSpPr>
              <p:spPr>
                <a:xfrm>
                  <a:off x="15148" y="1066800"/>
                  <a:ext cx="420624" cy="0"/>
                </a:xfrm>
                <a:prstGeom prst="straightConnector1">
                  <a:avLst/>
                </a:prstGeom>
                <a:noFill/>
                <a:ln cap="flat" cmpd="sng" w="9525">
                  <a:solidFill>
                    <a:schemeClr val="lt1">
                      <a:alpha val="40000"/>
                    </a:schemeClr>
                  </a:solidFill>
                  <a:prstDash val="solid"/>
                  <a:round/>
                  <a:headEnd len="sm" w="sm" type="none"/>
                  <a:tailEnd len="sm" w="sm" type="none"/>
                </a:ln>
              </p:spPr>
            </p:cxnSp>
            <p:cxnSp>
              <p:nvCxnSpPr>
                <p:cNvPr id="56" name="Google Shape;56;p21"/>
                <p:cNvCxnSpPr/>
                <p:nvPr/>
              </p:nvCxnSpPr>
              <p:spPr>
                <a:xfrm>
                  <a:off x="15148" y="6400800"/>
                  <a:ext cx="420624" cy="0"/>
                </a:xfrm>
                <a:prstGeom prst="straightConnector1">
                  <a:avLst/>
                </a:prstGeom>
                <a:noFill/>
                <a:ln cap="flat" cmpd="sng" w="9525">
                  <a:solidFill>
                    <a:schemeClr val="lt1">
                      <a:alpha val="40000"/>
                    </a:schemeClr>
                  </a:solidFill>
                  <a:prstDash val="solid"/>
                  <a:round/>
                  <a:headEnd len="sm" w="sm" type="none"/>
                  <a:tailEnd len="sm" w="sm" type="none"/>
                </a:ln>
              </p:spPr>
            </p:cxnSp>
          </p:grpSp>
          <p:cxnSp>
            <p:nvCxnSpPr>
              <p:cNvPr id="57" name="Google Shape;57;p21"/>
              <p:cNvCxnSpPr/>
              <p:nvPr/>
            </p:nvCxnSpPr>
            <p:spPr>
              <a:xfrm>
                <a:off x="431292" y="0"/>
                <a:ext cx="0" cy="6858000"/>
              </a:xfrm>
              <a:prstGeom prst="straightConnector1">
                <a:avLst/>
              </a:prstGeom>
              <a:noFill/>
              <a:ln cap="flat" cmpd="sng" w="9525">
                <a:solidFill>
                  <a:schemeClr val="lt1">
                    <a:alpha val="40000"/>
                  </a:schemeClr>
                </a:solidFill>
                <a:prstDash val="solid"/>
                <a:round/>
                <a:headEnd len="sm" w="sm" type="none"/>
                <a:tailEnd len="sm" w="sm" type="none"/>
              </a:ln>
            </p:spPr>
          </p:cxn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ype="obj">
  <p:cSld name="OBJECT">
    <p:spTree>
      <p:nvGrpSpPr>
        <p:cNvPr id="58" name="Shape 58"/>
        <p:cNvGrpSpPr/>
        <p:nvPr/>
      </p:nvGrpSpPr>
      <p:grpSpPr>
        <a:xfrm>
          <a:off x="0" y="0"/>
          <a:ext cx="0" cy="0"/>
          <a:chOff x="0" y="0"/>
          <a:chExt cx="0" cy="0"/>
        </a:xfrm>
      </p:grpSpPr>
      <p:sp>
        <p:nvSpPr>
          <p:cNvPr id="59" name="Google Shape;59;p22"/>
          <p:cNvSpPr txBox="1"/>
          <p:nvPr>
            <p:ph type="title"/>
          </p:nvPr>
        </p:nvSpPr>
        <p:spPr>
          <a:xfrm>
            <a:off x="752888" y="274638"/>
            <a:ext cx="7933912" cy="792162"/>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14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0" name="Google Shape;60;p22"/>
          <p:cNvSpPr txBox="1"/>
          <p:nvPr>
            <p:ph idx="1" type="body"/>
          </p:nvPr>
        </p:nvSpPr>
        <p:spPr>
          <a:xfrm>
            <a:off x="752888" y="1219200"/>
            <a:ext cx="7933912" cy="4953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Wide Pic Bottom">
  <p:cSld name="1 Column, Wide Pic Bottom">
    <p:spTree>
      <p:nvGrpSpPr>
        <p:cNvPr id="61" name="Shape 61"/>
        <p:cNvGrpSpPr/>
        <p:nvPr/>
      </p:nvGrpSpPr>
      <p:grpSpPr>
        <a:xfrm>
          <a:off x="0" y="0"/>
          <a:ext cx="0" cy="0"/>
          <a:chOff x="0" y="0"/>
          <a:chExt cx="0" cy="0"/>
        </a:xfrm>
      </p:grpSpPr>
      <p:sp>
        <p:nvSpPr>
          <p:cNvPr id="62" name="Google Shape;62;p27"/>
          <p:cNvSpPr/>
          <p:nvPr>
            <p:ph idx="2" type="pic"/>
          </p:nvPr>
        </p:nvSpPr>
        <p:spPr>
          <a:xfrm>
            <a:off x="762000" y="4419600"/>
            <a:ext cx="7921784" cy="17526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14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3" name="Google Shape;63;p27"/>
          <p:cNvSpPr txBox="1"/>
          <p:nvPr>
            <p:ph idx="1" type="body"/>
          </p:nvPr>
        </p:nvSpPr>
        <p:spPr>
          <a:xfrm>
            <a:off x="752888" y="1219200"/>
            <a:ext cx="7933912" cy="3048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4" name="Google Shape;64;p27"/>
          <p:cNvSpPr txBox="1"/>
          <p:nvPr>
            <p:ph type="title"/>
          </p:nvPr>
        </p:nvSpPr>
        <p:spPr>
          <a:xfrm>
            <a:off x="752888" y="274638"/>
            <a:ext cx="7933912" cy="792162"/>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14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2 Pic">
  <p:cSld name="2 Column, 2 Pic">
    <p:spTree>
      <p:nvGrpSpPr>
        <p:cNvPr id="65" name="Shape 65"/>
        <p:cNvGrpSpPr/>
        <p:nvPr/>
      </p:nvGrpSpPr>
      <p:grpSpPr>
        <a:xfrm>
          <a:off x="0" y="0"/>
          <a:ext cx="0" cy="0"/>
          <a:chOff x="0" y="0"/>
          <a:chExt cx="0" cy="0"/>
        </a:xfrm>
      </p:grpSpPr>
      <p:sp>
        <p:nvSpPr>
          <p:cNvPr id="66" name="Google Shape;66;p28"/>
          <p:cNvSpPr txBox="1"/>
          <p:nvPr>
            <p:ph type="title"/>
          </p:nvPr>
        </p:nvSpPr>
        <p:spPr>
          <a:xfrm>
            <a:off x="752888" y="274638"/>
            <a:ext cx="7933912" cy="792162"/>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14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7" name="Google Shape;67;p28"/>
          <p:cNvSpPr/>
          <p:nvPr>
            <p:ph idx="2" type="pic"/>
          </p:nvPr>
        </p:nvSpPr>
        <p:spPr>
          <a:xfrm>
            <a:off x="762001" y="1219200"/>
            <a:ext cx="3733800" cy="16002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14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8" name="Google Shape;68;p28"/>
          <p:cNvSpPr/>
          <p:nvPr>
            <p:ph idx="3" type="pic"/>
          </p:nvPr>
        </p:nvSpPr>
        <p:spPr>
          <a:xfrm>
            <a:off x="4953000" y="1219200"/>
            <a:ext cx="3733800" cy="16002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14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9" name="Google Shape;69;p28"/>
          <p:cNvSpPr txBox="1"/>
          <p:nvPr>
            <p:ph idx="1" type="body"/>
          </p:nvPr>
        </p:nvSpPr>
        <p:spPr>
          <a:xfrm>
            <a:off x="752888" y="3048000"/>
            <a:ext cx="3742912" cy="31242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0" name="Google Shape;70;p28"/>
          <p:cNvSpPr txBox="1"/>
          <p:nvPr>
            <p:ph idx="4" type="body"/>
          </p:nvPr>
        </p:nvSpPr>
        <p:spPr>
          <a:xfrm>
            <a:off x="4953000" y="3048000"/>
            <a:ext cx="3742912" cy="31242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71" name="Shape 71"/>
        <p:cNvGrpSpPr/>
        <p:nvPr/>
      </p:nvGrpSpPr>
      <p:grpSpPr>
        <a:xfrm>
          <a:off x="0" y="0"/>
          <a:ext cx="0" cy="0"/>
          <a:chOff x="0" y="0"/>
          <a:chExt cx="0" cy="0"/>
        </a:xfrm>
      </p:grpSpPr>
      <p:sp>
        <p:nvSpPr>
          <p:cNvPr id="72" name="Google Shape;72;p29"/>
          <p:cNvSpPr txBox="1"/>
          <p:nvPr>
            <p:ph type="title"/>
          </p:nvPr>
        </p:nvSpPr>
        <p:spPr>
          <a:xfrm>
            <a:off x="752888" y="274638"/>
            <a:ext cx="7933912" cy="792162"/>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14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3" name="Google Shape;73;p29"/>
          <p:cNvSpPr txBox="1"/>
          <p:nvPr>
            <p:ph idx="1" type="body"/>
          </p:nvPr>
        </p:nvSpPr>
        <p:spPr>
          <a:xfrm>
            <a:off x="752888" y="1219200"/>
            <a:ext cx="2447512" cy="4953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4" name="Google Shape;74;p29"/>
          <p:cNvSpPr txBox="1"/>
          <p:nvPr>
            <p:ph idx="2" type="body"/>
          </p:nvPr>
        </p:nvSpPr>
        <p:spPr>
          <a:xfrm>
            <a:off x="6248400" y="1219200"/>
            <a:ext cx="2447512" cy="4953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29"/>
          <p:cNvSpPr txBox="1"/>
          <p:nvPr>
            <p:ph idx="3" type="body"/>
          </p:nvPr>
        </p:nvSpPr>
        <p:spPr>
          <a:xfrm>
            <a:off x="3500644" y="1219200"/>
            <a:ext cx="2447512" cy="4953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3 Pic">
  <p:cSld name="3 Column, 3 Pic">
    <p:spTree>
      <p:nvGrpSpPr>
        <p:cNvPr id="76" name="Shape 76"/>
        <p:cNvGrpSpPr/>
        <p:nvPr/>
      </p:nvGrpSpPr>
      <p:grpSpPr>
        <a:xfrm>
          <a:off x="0" y="0"/>
          <a:ext cx="0" cy="0"/>
          <a:chOff x="0" y="0"/>
          <a:chExt cx="0" cy="0"/>
        </a:xfrm>
      </p:grpSpPr>
      <p:sp>
        <p:nvSpPr>
          <p:cNvPr id="77" name="Google Shape;77;p30"/>
          <p:cNvSpPr txBox="1"/>
          <p:nvPr>
            <p:ph type="title"/>
          </p:nvPr>
        </p:nvSpPr>
        <p:spPr>
          <a:xfrm>
            <a:off x="752888" y="274638"/>
            <a:ext cx="7933912" cy="792162"/>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14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8" name="Google Shape;78;p30"/>
          <p:cNvSpPr/>
          <p:nvPr>
            <p:ph idx="2" type="pic"/>
          </p:nvPr>
        </p:nvSpPr>
        <p:spPr>
          <a:xfrm>
            <a:off x="762000" y="1219200"/>
            <a:ext cx="2435438" cy="16002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14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9" name="Google Shape;79;p30"/>
          <p:cNvSpPr/>
          <p:nvPr>
            <p:ph idx="3" type="pic"/>
          </p:nvPr>
        </p:nvSpPr>
        <p:spPr>
          <a:xfrm>
            <a:off x="3508162" y="1219200"/>
            <a:ext cx="2435438" cy="16002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14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0" name="Google Shape;80;p30"/>
          <p:cNvSpPr/>
          <p:nvPr>
            <p:ph idx="4" type="pic"/>
          </p:nvPr>
        </p:nvSpPr>
        <p:spPr>
          <a:xfrm>
            <a:off x="6251362" y="1219200"/>
            <a:ext cx="2435438" cy="16002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14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Google Shape;81;p30"/>
          <p:cNvSpPr txBox="1"/>
          <p:nvPr>
            <p:ph idx="1" type="body"/>
          </p:nvPr>
        </p:nvSpPr>
        <p:spPr>
          <a:xfrm>
            <a:off x="752888" y="3048000"/>
            <a:ext cx="2447512" cy="31242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2" name="Google Shape;82;p30"/>
          <p:cNvSpPr txBox="1"/>
          <p:nvPr>
            <p:ph idx="5" type="body"/>
          </p:nvPr>
        </p:nvSpPr>
        <p:spPr>
          <a:xfrm>
            <a:off x="6248400" y="3048000"/>
            <a:ext cx="2447512" cy="31242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3" name="Google Shape;83;p30"/>
          <p:cNvSpPr txBox="1"/>
          <p:nvPr>
            <p:ph idx="6" type="body"/>
          </p:nvPr>
        </p:nvSpPr>
        <p:spPr>
          <a:xfrm>
            <a:off x="3500644" y="3048000"/>
            <a:ext cx="2447512" cy="31242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Lg Pic">
  <p:cSld name="1 Lg Pic">
    <p:spTree>
      <p:nvGrpSpPr>
        <p:cNvPr id="84" name="Shape 84"/>
        <p:cNvGrpSpPr/>
        <p:nvPr/>
      </p:nvGrpSpPr>
      <p:grpSpPr>
        <a:xfrm>
          <a:off x="0" y="0"/>
          <a:ext cx="0" cy="0"/>
          <a:chOff x="0" y="0"/>
          <a:chExt cx="0" cy="0"/>
        </a:xfrm>
      </p:grpSpPr>
      <p:sp>
        <p:nvSpPr>
          <p:cNvPr id="85" name="Google Shape;85;p31"/>
          <p:cNvSpPr txBox="1"/>
          <p:nvPr>
            <p:ph type="title"/>
          </p:nvPr>
        </p:nvSpPr>
        <p:spPr>
          <a:xfrm>
            <a:off x="752888" y="274638"/>
            <a:ext cx="7933912" cy="792162"/>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14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86" name="Google Shape;86;p31"/>
          <p:cNvSpPr/>
          <p:nvPr>
            <p:ph idx="2" type="pic"/>
          </p:nvPr>
        </p:nvSpPr>
        <p:spPr>
          <a:xfrm>
            <a:off x="762000" y="1219200"/>
            <a:ext cx="7924800" cy="49530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14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4.xml"/><Relationship Id="rId11" Type="http://schemas.openxmlformats.org/officeDocument/2006/relationships/hyperlink" Target="http://www.noaa.gov/weather" TargetMode="External"/><Relationship Id="rId22" Type="http://schemas.openxmlformats.org/officeDocument/2006/relationships/slideLayout" Target="../slideLayouts/slideLayout6.xml"/><Relationship Id="rId10" Type="http://schemas.openxmlformats.org/officeDocument/2006/relationships/image" Target="../media/image7.png"/><Relationship Id="rId21" Type="http://schemas.openxmlformats.org/officeDocument/2006/relationships/slideLayout" Target="../slideLayouts/slideLayout5.xml"/><Relationship Id="rId13" Type="http://schemas.openxmlformats.org/officeDocument/2006/relationships/hyperlink" Target="https://www.commerce.gov/" TargetMode="External"/><Relationship Id="rId24" Type="http://schemas.openxmlformats.org/officeDocument/2006/relationships/theme" Target="../theme/theme2.xml"/><Relationship Id="rId12" Type="http://schemas.openxmlformats.org/officeDocument/2006/relationships/image" Target="../media/image6.png"/><Relationship Id="rId23" Type="http://schemas.openxmlformats.org/officeDocument/2006/relationships/slideLayout" Target="../slideLayouts/slideLayout7.xml"/><Relationship Id="rId1" Type="http://schemas.openxmlformats.org/officeDocument/2006/relationships/hyperlink" Target="http://www.noaa.gov/marine-aviation" TargetMode="External"/><Relationship Id="rId2" Type="http://schemas.openxmlformats.org/officeDocument/2006/relationships/image" Target="../media/image3.png"/><Relationship Id="rId3" Type="http://schemas.openxmlformats.org/officeDocument/2006/relationships/hyperlink" Target="http://www.noaa.gov/research" TargetMode="External"/><Relationship Id="rId4" Type="http://schemas.openxmlformats.org/officeDocument/2006/relationships/image" Target="../media/image2.png"/><Relationship Id="rId9" Type="http://schemas.openxmlformats.org/officeDocument/2006/relationships/hyperlink" Target="http://www.noaa.gov/oceans-coasts" TargetMode="External"/><Relationship Id="rId15" Type="http://schemas.openxmlformats.org/officeDocument/2006/relationships/hyperlink" Target="http://www.noaa.gov/" TargetMode="External"/><Relationship Id="rId14" Type="http://schemas.openxmlformats.org/officeDocument/2006/relationships/image" Target="../media/image5.png"/><Relationship Id="rId17" Type="http://schemas.openxmlformats.org/officeDocument/2006/relationships/slideLayout" Target="../slideLayouts/slideLayout1.xml"/><Relationship Id="rId16" Type="http://schemas.openxmlformats.org/officeDocument/2006/relationships/image" Target="../media/image1.png"/><Relationship Id="rId5" Type="http://schemas.openxmlformats.org/officeDocument/2006/relationships/hyperlink" Target="http://www.noaa.gov/satellites" TargetMode="External"/><Relationship Id="rId19" Type="http://schemas.openxmlformats.org/officeDocument/2006/relationships/slideLayout" Target="../slideLayouts/slideLayout3.xml"/><Relationship Id="rId6" Type="http://schemas.openxmlformats.org/officeDocument/2006/relationships/image" Target="../media/image8.png"/><Relationship Id="rId18" Type="http://schemas.openxmlformats.org/officeDocument/2006/relationships/slideLayout" Target="../slideLayouts/slideLayout2.xml"/><Relationship Id="rId7" Type="http://schemas.openxmlformats.org/officeDocument/2006/relationships/hyperlink" Target="http://www.noaa.gov/fisheries" TargetMode="External"/><Relationship Id="rId8"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 name="Shape 7"/>
        <p:cNvGrpSpPr/>
        <p:nvPr/>
      </p:nvGrpSpPr>
      <p:grpSpPr>
        <a:xfrm>
          <a:off x="0" y="0"/>
          <a:ext cx="0" cy="0"/>
          <a:chOff x="0" y="0"/>
          <a:chExt cx="0" cy="0"/>
        </a:xfrm>
      </p:grpSpPr>
      <p:grpSp>
        <p:nvGrpSpPr>
          <p:cNvPr id="8" name="Google Shape;8;p20"/>
          <p:cNvGrpSpPr/>
          <p:nvPr/>
        </p:nvGrpSpPr>
        <p:grpSpPr>
          <a:xfrm>
            <a:off x="-30388" y="0"/>
            <a:ext cx="472440" cy="6858000"/>
            <a:chOff x="-15240" y="0"/>
            <a:chExt cx="472440" cy="6858000"/>
          </a:xfrm>
        </p:grpSpPr>
        <p:sp>
          <p:nvSpPr>
            <p:cNvPr id="9" name="Google Shape;9;p20"/>
            <p:cNvSpPr/>
            <p:nvPr/>
          </p:nvSpPr>
          <p:spPr>
            <a:xfrm>
              <a:off x="10668" y="0"/>
              <a:ext cx="420624" cy="6858000"/>
            </a:xfrm>
            <a:prstGeom prst="rect">
              <a:avLst/>
            </a:prstGeom>
            <a:solidFill>
              <a:srgbClr val="0099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chemeClr val="lt1"/>
                </a:solidFill>
                <a:latin typeface="Calibri"/>
                <a:ea typeface="Calibri"/>
                <a:cs typeface="Calibri"/>
                <a:sym typeface="Calibri"/>
              </a:endParaRPr>
            </a:p>
          </p:txBody>
        </p:sp>
        <p:pic>
          <p:nvPicPr>
            <p:cNvPr descr="C:\Users\jacqui.fenner\Desktop\PTT templates\images\noaa icons\noaa_icons-04.png" id="10" name="Google Shape;10;p20">
              <a:hlinkClick r:id="rId1"/>
            </p:cNvPr>
            <p:cNvPicPr preferRelativeResize="0"/>
            <p:nvPr/>
          </p:nvPicPr>
          <p:blipFill rotWithShape="1">
            <a:blip r:embed="rId2">
              <a:alphaModFix/>
            </a:blip>
            <a:srcRect b="0" l="0" r="0" t="0"/>
            <a:stretch/>
          </p:blipFill>
          <p:spPr>
            <a:xfrm>
              <a:off x="-15240" y="5714999"/>
              <a:ext cx="472440" cy="324009"/>
            </a:xfrm>
            <a:prstGeom prst="rect">
              <a:avLst/>
            </a:prstGeom>
            <a:noFill/>
            <a:ln>
              <a:noFill/>
            </a:ln>
          </p:spPr>
        </p:pic>
        <p:pic>
          <p:nvPicPr>
            <p:cNvPr descr="C:\Users\jacqui.fenner\Desktop\PTT templates\images\noaa icons\noaa_icons-05.png" id="11" name="Google Shape;11;p20">
              <a:hlinkClick r:id="rId3"/>
            </p:cNvPr>
            <p:cNvPicPr preferRelativeResize="0"/>
            <p:nvPr/>
          </p:nvPicPr>
          <p:blipFill rotWithShape="1">
            <a:blip r:embed="rId4">
              <a:alphaModFix/>
            </a:blip>
            <a:srcRect b="0" l="0" r="0" t="0"/>
            <a:stretch/>
          </p:blipFill>
          <p:spPr>
            <a:xfrm>
              <a:off x="-15240" y="4648200"/>
              <a:ext cx="472440" cy="324009"/>
            </a:xfrm>
            <a:prstGeom prst="rect">
              <a:avLst/>
            </a:prstGeom>
            <a:noFill/>
            <a:ln>
              <a:noFill/>
            </a:ln>
          </p:spPr>
        </p:pic>
        <p:pic>
          <p:nvPicPr>
            <p:cNvPr descr="C:\Users\jacqui.fenner\Desktop\PTT templates\images\noaa icons\noaa_icons-06.png" id="12" name="Google Shape;12;p20">
              <a:hlinkClick r:id="rId5"/>
            </p:cNvPr>
            <p:cNvPicPr preferRelativeResize="0"/>
            <p:nvPr/>
          </p:nvPicPr>
          <p:blipFill rotWithShape="1">
            <a:blip r:embed="rId6">
              <a:alphaModFix/>
            </a:blip>
            <a:srcRect b="0" l="0" r="0" t="0"/>
            <a:stretch/>
          </p:blipFill>
          <p:spPr>
            <a:xfrm>
              <a:off x="-15240" y="3581400"/>
              <a:ext cx="472440" cy="324009"/>
            </a:xfrm>
            <a:prstGeom prst="rect">
              <a:avLst/>
            </a:prstGeom>
            <a:noFill/>
            <a:ln>
              <a:noFill/>
            </a:ln>
          </p:spPr>
        </p:pic>
        <p:pic>
          <p:nvPicPr>
            <p:cNvPr descr="C:\Users\jacqui.fenner\Desktop\PTT templates\images\noaa icons\noaa_icons-07.png" id="13" name="Google Shape;13;p20">
              <a:hlinkClick r:id="rId7"/>
            </p:cNvPr>
            <p:cNvPicPr preferRelativeResize="0"/>
            <p:nvPr/>
          </p:nvPicPr>
          <p:blipFill rotWithShape="1">
            <a:blip r:embed="rId8">
              <a:alphaModFix/>
            </a:blip>
            <a:srcRect b="0" l="0" r="0" t="0"/>
            <a:stretch/>
          </p:blipFill>
          <p:spPr>
            <a:xfrm>
              <a:off x="-15240" y="2514600"/>
              <a:ext cx="472440" cy="324009"/>
            </a:xfrm>
            <a:prstGeom prst="rect">
              <a:avLst/>
            </a:prstGeom>
            <a:noFill/>
            <a:ln>
              <a:noFill/>
            </a:ln>
          </p:spPr>
        </p:pic>
        <p:pic>
          <p:nvPicPr>
            <p:cNvPr descr="C:\Users\jacqui.fenner\Desktop\PTT templates\images\noaa icons\noaa_icons-08.png" id="14" name="Google Shape;14;p20">
              <a:hlinkClick r:id="rId9"/>
            </p:cNvPr>
            <p:cNvPicPr preferRelativeResize="0"/>
            <p:nvPr/>
          </p:nvPicPr>
          <p:blipFill rotWithShape="1">
            <a:blip r:embed="rId10">
              <a:alphaModFix/>
            </a:blip>
            <a:srcRect b="0" l="0" r="0" t="0"/>
            <a:stretch/>
          </p:blipFill>
          <p:spPr>
            <a:xfrm>
              <a:off x="-15240" y="1447800"/>
              <a:ext cx="472440" cy="324009"/>
            </a:xfrm>
            <a:prstGeom prst="rect">
              <a:avLst/>
            </a:prstGeom>
            <a:noFill/>
            <a:ln>
              <a:noFill/>
            </a:ln>
          </p:spPr>
        </p:pic>
        <p:pic>
          <p:nvPicPr>
            <p:cNvPr descr="C:\Users\jacqui.fenner\Desktop\PTT templates\images\noaa icons\noaa_icons-10.png" id="15" name="Google Shape;15;p20">
              <a:hlinkClick r:id="rId11"/>
            </p:cNvPr>
            <p:cNvPicPr preferRelativeResize="0"/>
            <p:nvPr/>
          </p:nvPicPr>
          <p:blipFill rotWithShape="1">
            <a:blip r:embed="rId12">
              <a:alphaModFix/>
            </a:blip>
            <a:srcRect b="0" l="0" r="0" t="0"/>
            <a:stretch/>
          </p:blipFill>
          <p:spPr>
            <a:xfrm>
              <a:off x="-15240" y="381000"/>
              <a:ext cx="472440" cy="324009"/>
            </a:xfrm>
            <a:prstGeom prst="rect">
              <a:avLst/>
            </a:prstGeom>
            <a:noFill/>
            <a:ln>
              <a:noFill/>
            </a:ln>
          </p:spPr>
        </p:pic>
        <p:grpSp>
          <p:nvGrpSpPr>
            <p:cNvPr id="16" name="Google Shape;16;p20"/>
            <p:cNvGrpSpPr/>
            <p:nvPr/>
          </p:nvGrpSpPr>
          <p:grpSpPr>
            <a:xfrm>
              <a:off x="15148" y="0"/>
              <a:ext cx="420624" cy="6858000"/>
              <a:chOff x="15148" y="0"/>
              <a:chExt cx="420624" cy="6858000"/>
            </a:xfrm>
          </p:grpSpPr>
          <p:grpSp>
            <p:nvGrpSpPr>
              <p:cNvPr id="17" name="Google Shape;17;p20"/>
              <p:cNvGrpSpPr/>
              <p:nvPr/>
            </p:nvGrpSpPr>
            <p:grpSpPr>
              <a:xfrm>
                <a:off x="15148" y="1066800"/>
                <a:ext cx="420624" cy="5334000"/>
                <a:chOff x="15148" y="1066800"/>
                <a:chExt cx="420624" cy="5334000"/>
              </a:xfrm>
            </p:grpSpPr>
            <p:cxnSp>
              <p:nvCxnSpPr>
                <p:cNvPr id="18" name="Google Shape;18;p20"/>
                <p:cNvCxnSpPr/>
                <p:nvPr/>
              </p:nvCxnSpPr>
              <p:spPr>
                <a:xfrm>
                  <a:off x="15148" y="4267200"/>
                  <a:ext cx="420624" cy="0"/>
                </a:xfrm>
                <a:prstGeom prst="straightConnector1">
                  <a:avLst/>
                </a:prstGeom>
                <a:noFill/>
                <a:ln cap="flat" cmpd="sng" w="9525">
                  <a:solidFill>
                    <a:schemeClr val="lt1">
                      <a:alpha val="40000"/>
                    </a:schemeClr>
                  </a:solidFill>
                  <a:prstDash val="solid"/>
                  <a:round/>
                  <a:headEnd len="sm" w="sm" type="none"/>
                  <a:tailEnd len="sm" w="sm" type="none"/>
                </a:ln>
              </p:spPr>
            </p:cxnSp>
            <p:cxnSp>
              <p:nvCxnSpPr>
                <p:cNvPr id="19" name="Google Shape;19;p20"/>
                <p:cNvCxnSpPr/>
                <p:nvPr/>
              </p:nvCxnSpPr>
              <p:spPr>
                <a:xfrm>
                  <a:off x="15148" y="3200400"/>
                  <a:ext cx="420624" cy="0"/>
                </a:xfrm>
                <a:prstGeom prst="straightConnector1">
                  <a:avLst/>
                </a:prstGeom>
                <a:noFill/>
                <a:ln cap="flat" cmpd="sng" w="9525">
                  <a:solidFill>
                    <a:schemeClr val="lt1">
                      <a:alpha val="40000"/>
                    </a:schemeClr>
                  </a:solidFill>
                  <a:prstDash val="solid"/>
                  <a:round/>
                  <a:headEnd len="sm" w="sm" type="none"/>
                  <a:tailEnd len="sm" w="sm" type="none"/>
                </a:ln>
              </p:spPr>
            </p:cxnSp>
            <p:cxnSp>
              <p:nvCxnSpPr>
                <p:cNvPr id="20" name="Google Shape;20;p20"/>
                <p:cNvCxnSpPr/>
                <p:nvPr/>
              </p:nvCxnSpPr>
              <p:spPr>
                <a:xfrm>
                  <a:off x="15148" y="2133600"/>
                  <a:ext cx="420624" cy="0"/>
                </a:xfrm>
                <a:prstGeom prst="straightConnector1">
                  <a:avLst/>
                </a:prstGeom>
                <a:noFill/>
                <a:ln cap="flat" cmpd="sng" w="9525">
                  <a:solidFill>
                    <a:schemeClr val="lt1">
                      <a:alpha val="40000"/>
                    </a:schemeClr>
                  </a:solidFill>
                  <a:prstDash val="solid"/>
                  <a:round/>
                  <a:headEnd len="sm" w="sm" type="none"/>
                  <a:tailEnd len="sm" w="sm" type="none"/>
                </a:ln>
              </p:spPr>
            </p:cxnSp>
            <p:cxnSp>
              <p:nvCxnSpPr>
                <p:cNvPr id="21" name="Google Shape;21;p20"/>
                <p:cNvCxnSpPr/>
                <p:nvPr/>
              </p:nvCxnSpPr>
              <p:spPr>
                <a:xfrm>
                  <a:off x="15148" y="5334000"/>
                  <a:ext cx="420624" cy="0"/>
                </a:xfrm>
                <a:prstGeom prst="straightConnector1">
                  <a:avLst/>
                </a:prstGeom>
                <a:noFill/>
                <a:ln cap="flat" cmpd="sng" w="9525">
                  <a:solidFill>
                    <a:schemeClr val="lt1">
                      <a:alpha val="40000"/>
                    </a:schemeClr>
                  </a:solidFill>
                  <a:prstDash val="solid"/>
                  <a:round/>
                  <a:headEnd len="sm" w="sm" type="none"/>
                  <a:tailEnd len="sm" w="sm" type="none"/>
                </a:ln>
              </p:spPr>
            </p:cxnSp>
            <p:cxnSp>
              <p:nvCxnSpPr>
                <p:cNvPr id="22" name="Google Shape;22;p20"/>
                <p:cNvCxnSpPr/>
                <p:nvPr/>
              </p:nvCxnSpPr>
              <p:spPr>
                <a:xfrm>
                  <a:off x="15148" y="1066800"/>
                  <a:ext cx="420624" cy="0"/>
                </a:xfrm>
                <a:prstGeom prst="straightConnector1">
                  <a:avLst/>
                </a:prstGeom>
                <a:noFill/>
                <a:ln cap="flat" cmpd="sng" w="9525">
                  <a:solidFill>
                    <a:schemeClr val="lt1">
                      <a:alpha val="40000"/>
                    </a:schemeClr>
                  </a:solidFill>
                  <a:prstDash val="solid"/>
                  <a:round/>
                  <a:headEnd len="sm" w="sm" type="none"/>
                  <a:tailEnd len="sm" w="sm" type="none"/>
                </a:ln>
              </p:spPr>
            </p:cxnSp>
            <p:cxnSp>
              <p:nvCxnSpPr>
                <p:cNvPr id="23" name="Google Shape;23;p20"/>
                <p:cNvCxnSpPr/>
                <p:nvPr/>
              </p:nvCxnSpPr>
              <p:spPr>
                <a:xfrm>
                  <a:off x="15148" y="6400800"/>
                  <a:ext cx="420624" cy="0"/>
                </a:xfrm>
                <a:prstGeom prst="straightConnector1">
                  <a:avLst/>
                </a:prstGeom>
                <a:noFill/>
                <a:ln cap="flat" cmpd="sng" w="9525">
                  <a:solidFill>
                    <a:schemeClr val="lt1">
                      <a:alpha val="40000"/>
                    </a:schemeClr>
                  </a:solidFill>
                  <a:prstDash val="solid"/>
                  <a:round/>
                  <a:headEnd len="sm" w="sm" type="none"/>
                  <a:tailEnd len="sm" w="sm" type="none"/>
                </a:ln>
              </p:spPr>
            </p:cxnSp>
          </p:grpSp>
          <p:cxnSp>
            <p:nvCxnSpPr>
              <p:cNvPr id="24" name="Google Shape;24;p20"/>
              <p:cNvCxnSpPr/>
              <p:nvPr/>
            </p:nvCxnSpPr>
            <p:spPr>
              <a:xfrm>
                <a:off x="431292" y="0"/>
                <a:ext cx="0" cy="6858000"/>
              </a:xfrm>
              <a:prstGeom prst="straightConnector1">
                <a:avLst/>
              </a:prstGeom>
              <a:noFill/>
              <a:ln cap="flat" cmpd="sng" w="9525">
                <a:solidFill>
                  <a:schemeClr val="lt1">
                    <a:alpha val="40000"/>
                  </a:schemeClr>
                </a:solidFill>
                <a:prstDash val="solid"/>
                <a:round/>
                <a:headEnd len="sm" w="sm" type="none"/>
                <a:tailEnd len="sm" w="sm" type="none"/>
              </a:ln>
            </p:spPr>
          </p:cxnSp>
        </p:grpSp>
      </p:grpSp>
      <p:sp>
        <p:nvSpPr>
          <p:cNvPr id="25" name="Google Shape;25;p20"/>
          <p:cNvSpPr/>
          <p:nvPr/>
        </p:nvSpPr>
        <p:spPr>
          <a:xfrm>
            <a:off x="0" y="6400801"/>
            <a:ext cx="9144000" cy="457200"/>
          </a:xfrm>
          <a:prstGeom prst="rect">
            <a:avLst/>
          </a:prstGeom>
          <a:solidFill>
            <a:srgbClr val="D6F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20"/>
          <p:cNvSpPr txBox="1"/>
          <p:nvPr>
            <p:ph type="title"/>
          </p:nvPr>
        </p:nvSpPr>
        <p:spPr>
          <a:xfrm>
            <a:off x="752888" y="274638"/>
            <a:ext cx="7933912" cy="792162"/>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99D8"/>
              </a:buClr>
              <a:buSzPts val="1400"/>
              <a:buFont typeface="Arial"/>
              <a:buNone/>
              <a:defRPr b="1" i="0" sz="3200" u="none" cap="none" strike="noStrike">
                <a:solidFill>
                  <a:srgbClr val="0099D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 name="Google Shape;27;p20"/>
          <p:cNvSpPr txBox="1"/>
          <p:nvPr>
            <p:ph idx="1" type="body"/>
          </p:nvPr>
        </p:nvSpPr>
        <p:spPr>
          <a:xfrm>
            <a:off x="752888" y="1219200"/>
            <a:ext cx="7933912" cy="49530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indent="-381000" lvl="2" marL="1371600"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indent="-355600" lvl="3" marL="1828800"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indent="-342900" lvl="4" marL="2286000"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indent="-330200" lvl="5" marL="27432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G:\STALL\ST Comms\Templates &amp; Resources\Logos\Other Emblems\DOC Logo\DOC Color.png" id="28" name="Google Shape;28;p20">
            <a:hlinkClick r:id="rId13"/>
          </p:cNvPr>
          <p:cNvPicPr preferRelativeResize="0"/>
          <p:nvPr/>
        </p:nvPicPr>
        <p:blipFill rotWithShape="1">
          <a:blip r:embed="rId14">
            <a:alphaModFix/>
          </a:blip>
          <a:srcRect b="0" l="0" r="0" t="0"/>
          <a:stretch/>
        </p:blipFill>
        <p:spPr>
          <a:xfrm>
            <a:off x="228600" y="6443457"/>
            <a:ext cx="371888" cy="371888"/>
          </a:xfrm>
          <a:prstGeom prst="rect">
            <a:avLst/>
          </a:prstGeom>
          <a:noFill/>
          <a:ln>
            <a:noFill/>
          </a:ln>
        </p:spPr>
      </p:pic>
      <p:pic>
        <p:nvPicPr>
          <p:cNvPr id="29" name="Google Shape;29;p20">
            <a:hlinkClick r:id="rId15"/>
          </p:cNvPr>
          <p:cNvPicPr preferRelativeResize="0"/>
          <p:nvPr/>
        </p:nvPicPr>
        <p:blipFill rotWithShape="1">
          <a:blip r:embed="rId16">
            <a:alphaModFix/>
          </a:blip>
          <a:srcRect b="0" l="0" r="0" t="0"/>
          <a:stretch/>
        </p:blipFill>
        <p:spPr>
          <a:xfrm>
            <a:off x="639827" y="6449252"/>
            <a:ext cx="360298" cy="360298"/>
          </a:xfrm>
          <a:prstGeom prst="rect">
            <a:avLst/>
          </a:prstGeom>
          <a:noFill/>
          <a:ln>
            <a:noFill/>
          </a:ln>
        </p:spPr>
      </p:pic>
      <p:sp>
        <p:nvSpPr>
          <p:cNvPr id="30" name="Google Shape;30;p20"/>
          <p:cNvSpPr txBox="1"/>
          <p:nvPr/>
        </p:nvSpPr>
        <p:spPr>
          <a:xfrm>
            <a:off x="1447800" y="6551712"/>
            <a:ext cx="7239000" cy="153888"/>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B4596"/>
              </a:buClr>
              <a:buSzPts val="250"/>
              <a:buFont typeface="Arial Narrow"/>
              <a:buNone/>
            </a:pPr>
            <a:r>
              <a:rPr b="0" i="0" lang="en-US" sz="1000" u="none" cap="none" strike="noStrike">
                <a:solidFill>
                  <a:srgbClr val="0B4596"/>
                </a:solidFill>
                <a:latin typeface="Arial Narrow"/>
                <a:ea typeface="Arial Narrow"/>
                <a:cs typeface="Arial Narrow"/>
                <a:sym typeface="Arial Narrow"/>
              </a:rPr>
              <a:t>Department of Commerce  //  National Oceanic and Atmospheric Administration  //  </a:t>
            </a:r>
            <a:fld id="{00000000-1234-1234-1234-123412341234}" type="slidenum">
              <a:rPr b="0" i="0" lang="en-US" sz="1000" u="none" cap="none" strike="noStrike">
                <a:solidFill>
                  <a:srgbClr val="0B4596"/>
                </a:solidFill>
                <a:latin typeface="Arial Narrow"/>
                <a:ea typeface="Arial Narrow"/>
                <a:cs typeface="Arial Narrow"/>
                <a:sym typeface="Arial Narrow"/>
              </a:rPr>
              <a:t>‹#›</a:t>
            </a:fld>
            <a:endParaRPr b="0" i="0" sz="1000" u="none" cap="none" strike="noStrike">
              <a:solidFill>
                <a:srgbClr val="0B4596"/>
              </a:solidFill>
              <a:latin typeface="Arial Narrow"/>
              <a:ea typeface="Arial Narrow"/>
              <a:cs typeface="Arial Narrow"/>
              <a:sym typeface="Arial Narrow"/>
            </a:endParaRPr>
          </a:p>
        </p:txBody>
      </p:sp>
    </p:spTree>
  </p:cSld>
  <p:clrMap accent1="accent1" accent2="accent2" accent3="accent3" accent4="accent4" accent5="accent5" accent6="accent6" bg1="lt1" bg2="dk2" tx1="dk1" tx2="lt2" folHlink="folHlink" hlink="hlink"/>
  <p:sldLayoutIdLst>
    <p:sldLayoutId id="2147483649" r:id="rId17"/>
    <p:sldLayoutId id="2147483650" r:id="rId18"/>
    <p:sldLayoutId id="2147483651" r:id="rId19"/>
    <p:sldLayoutId id="2147483652" r:id="rId20"/>
    <p:sldLayoutId id="2147483653" r:id="rId21"/>
    <p:sldLayoutId id="2147483654" r:id="rId22"/>
    <p:sldLayoutId id="2147483655"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govinfo.gov/content/pkg/USCODE-2018-title41/html/USCODE-2018-title41-subtitleI-divsnB-chap21-sec2105.htm" TargetMode="External"/><Relationship Id="rId4" Type="http://schemas.openxmlformats.org/officeDocument/2006/relationships/hyperlink" Target="https://ogc.commerce.gov/sites/ogc.commerce.gov/files/noaa-summary_of_ethics_rules-2020.pdf" TargetMode="External"/><Relationship Id="rId5" Type="http://schemas.openxmlformats.org/officeDocument/2006/relationships/hyperlink" Target="https://ogc.commerce.gov/sites/ogc.commerce.gov/files/presentation_for_procurement_officials_2013_v2_0.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osec.doc.gov/oam/acquistion_management/policy/procurement_memoranda/documents/PM%202015-05%20Proper%20Relationships%20with%20Support%20Serviices%20Contractors%20(Final).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drive.google.com/file/d/1UxQOaU2OHcpFYGPEHXnr5XqmeOp_HIaJ/view" TargetMode="External"/><Relationship Id="rId4" Type="http://schemas.openxmlformats.org/officeDocument/2006/relationships/hyperlink" Target="https://drive.google.com/file/d/1UxQOaU2OHcpFYGPEHXnr5XqmeOp_HIaJ/view"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www.corporateservices.noaa.gov/ames/administrative_orders/chapter_202/202-451.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www.osec.doc.gov/opog/dmp/daos/dao203_9.html" TargetMode="External"/><Relationship Id="rId4" Type="http://schemas.openxmlformats.org/officeDocument/2006/relationships/hyperlink" Target="http://www.osec.doc.gov/oam/acquistion_management/policy/procurement_memoranda/documents/PM%202015-05%20Proper%20Relationships%20with%20Support%20Serviices%20Contractors%20(Final).pdf" TargetMode="External"/></Relationships>
</file>

<file path=ppt/slides/_rels/slide35.xml.rels><?xml version="1.0" encoding="UTF-8" standalone="yes"?><Relationships xmlns="http://schemas.openxmlformats.org/package/2006/relationships"><Relationship Id="rId10" Type="http://schemas.openxmlformats.org/officeDocument/2006/relationships/hyperlink" Target="https://docs.google.com/document/d/1_JIoDjJgFU0kmeJPofZ2l_6bV07UTvG9buwGYBpfNjI/edit#heading=h.phbcytnr3gf" TargetMode="External"/><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www.commerce.gov/hr/resources/handbooks/performance-management/recognition/chapter-14" TargetMode="External"/><Relationship Id="rId4" Type="http://schemas.openxmlformats.org/officeDocument/2006/relationships/hyperlink" Target="https://www.corporateservices.noaa.gov/ames/administrative_orders/chapter_202/202-451.html" TargetMode="External"/><Relationship Id="rId9" Type="http://schemas.openxmlformats.org/officeDocument/2006/relationships/hyperlink" Target="https://drive.google.com/open?id=1780kp6QGGlKV5A4jSYBpDgEd-NKFxlqj" TargetMode="External"/><Relationship Id="rId5" Type="http://schemas.openxmlformats.org/officeDocument/2006/relationships/hyperlink" Target="https://ogc.commerce.gov/sites/ogc.commerce.gov/files/noaa-summary_of_ethics_rules-2020.pdf" TargetMode="External"/><Relationship Id="rId6" Type="http://schemas.openxmlformats.org/officeDocument/2006/relationships/hyperlink" Target="https://ogc.commerce.gov/sites/ogc.commerce.gov/files/presentation_for_procurement_officials_2013_v2_0.pdf" TargetMode="External"/><Relationship Id="rId7" Type="http://schemas.openxmlformats.org/officeDocument/2006/relationships/hyperlink" Target="https://www.corporateservices.noaa.gov/finance/documents/NOAAFinanceHBC4_05.14.19Final.pdf" TargetMode="External"/><Relationship Id="rId8" Type="http://schemas.openxmlformats.org/officeDocument/2006/relationships/hyperlink" Target="https://drive.google.com/file/d/1UxQOaU2OHcpFYGPEHXnr5XqmeOp_HIaJ/view?usp=sharin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doc.csod.com/client/do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
          <p:cNvPicPr preferRelativeResize="0"/>
          <p:nvPr>
            <p:ph idx="2" type="pic"/>
          </p:nvPr>
        </p:nvPicPr>
        <p:blipFill rotWithShape="1">
          <a:blip r:embed="rId3">
            <a:alphaModFix/>
          </a:blip>
          <a:srcRect b="22883" l="-27" r="27" t="32360"/>
          <a:stretch/>
        </p:blipFill>
        <p:spPr>
          <a:xfrm>
            <a:off x="414921" y="4254137"/>
            <a:ext cx="8729079" cy="2590800"/>
          </a:xfrm>
          <a:prstGeom prst="rect">
            <a:avLst/>
          </a:prstGeom>
          <a:solidFill>
            <a:srgbClr val="F2F2F2"/>
          </a:solidFill>
          <a:ln>
            <a:noFill/>
          </a:ln>
        </p:spPr>
      </p:pic>
      <p:sp>
        <p:nvSpPr>
          <p:cNvPr id="92" name="Google Shape;92;p1"/>
          <p:cNvSpPr txBox="1"/>
          <p:nvPr>
            <p:ph idx="3" type="body"/>
          </p:nvPr>
        </p:nvSpPr>
        <p:spPr>
          <a:xfrm>
            <a:off x="693475" y="3726875"/>
            <a:ext cx="1545300" cy="402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D6F5FF"/>
              </a:buClr>
              <a:buSzPts val="450"/>
              <a:buFont typeface="Arial"/>
              <a:buNone/>
            </a:pPr>
            <a:r>
              <a:rPr lang="en-US" sz="1800"/>
              <a:t>May 2021</a:t>
            </a:r>
            <a:endParaRPr b="0" i="0" sz="1800" u="none" cap="none" strike="noStrike">
              <a:solidFill>
                <a:srgbClr val="D6F5FF"/>
              </a:solidFill>
              <a:latin typeface="Arial Narrow"/>
              <a:ea typeface="Arial Narrow"/>
              <a:cs typeface="Arial Narrow"/>
              <a:sym typeface="Arial Narrow"/>
            </a:endParaRPr>
          </a:p>
        </p:txBody>
      </p:sp>
      <p:sp>
        <p:nvSpPr>
          <p:cNvPr id="93" name="Google Shape;93;p1"/>
          <p:cNvSpPr txBox="1"/>
          <p:nvPr>
            <p:ph idx="4" type="body"/>
          </p:nvPr>
        </p:nvSpPr>
        <p:spPr>
          <a:xfrm>
            <a:off x="2514600" y="1563915"/>
            <a:ext cx="6096000" cy="135858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100"/>
              <a:buFont typeface="Arial"/>
              <a:buNone/>
            </a:pPr>
            <a:r>
              <a:rPr lang="en-US"/>
              <a:t>Government and Contractor Employee Interaction at NOAA</a:t>
            </a:r>
            <a:r>
              <a:rPr b="0" i="0" lang="en-US" sz="3200" u="none" cap="none" strike="noStrike">
                <a:solidFill>
                  <a:schemeClr val="lt1"/>
                </a:solidFill>
                <a:latin typeface="Arial"/>
                <a:ea typeface="Arial"/>
                <a:cs typeface="Arial"/>
                <a:sym typeface="Arial"/>
              </a:rPr>
              <a:t> </a:t>
            </a:r>
            <a:endParaRPr b="0" i="0" sz="3200" u="none" cap="none" strike="noStrike">
              <a:solidFill>
                <a:schemeClr val="lt1"/>
              </a:solidFill>
              <a:latin typeface="Arial"/>
              <a:ea typeface="Arial"/>
              <a:cs typeface="Arial"/>
              <a:sym typeface="Arial"/>
            </a:endParaRPr>
          </a:p>
        </p:txBody>
      </p:sp>
      <p:sp>
        <p:nvSpPr>
          <p:cNvPr id="94" name="Google Shape;94;p1"/>
          <p:cNvSpPr txBox="1"/>
          <p:nvPr>
            <p:ph idx="6" type="body"/>
          </p:nvPr>
        </p:nvSpPr>
        <p:spPr>
          <a:xfrm>
            <a:off x="2514600" y="3726873"/>
            <a:ext cx="6096000" cy="69272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C4EDFF"/>
              </a:buClr>
              <a:buSzPts val="600"/>
              <a:buFont typeface="Arial"/>
              <a:buNone/>
            </a:pPr>
            <a:r>
              <a:rPr b="1" lang="en-US" sz="2400"/>
              <a:t>NOAA Acquisition and Grants Office (AGO)</a:t>
            </a:r>
            <a:endParaRPr b="0" i="1" sz="2000" u="none" cap="none" strike="noStrike">
              <a:solidFill>
                <a:srgbClr val="C4EDFF"/>
              </a:solidFill>
              <a:latin typeface="Arial Narrow"/>
              <a:ea typeface="Arial Narrow"/>
              <a:cs typeface="Arial Narrow"/>
              <a:sym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8a7c647b4b_0_6"/>
          <p:cNvSpPr txBox="1"/>
          <p:nvPr>
            <p:ph type="title"/>
          </p:nvPr>
        </p:nvSpPr>
        <p:spPr>
          <a:xfrm>
            <a:off x="752888" y="274638"/>
            <a:ext cx="7933800" cy="7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Procurement Integrity Act</a:t>
            </a:r>
            <a:endParaRPr/>
          </a:p>
        </p:txBody>
      </p:sp>
      <p:sp>
        <p:nvSpPr>
          <p:cNvPr id="155" name="Google Shape;155;g8a7c647b4b_0_6"/>
          <p:cNvSpPr txBox="1"/>
          <p:nvPr>
            <p:ph idx="1" type="body"/>
          </p:nvPr>
        </p:nvSpPr>
        <p:spPr>
          <a:xfrm>
            <a:off x="752888" y="1228626"/>
            <a:ext cx="7933800" cy="5172174"/>
          </a:xfrm>
          <a:prstGeom prst="rect">
            <a:avLst/>
          </a:prstGeom>
          <a:noFill/>
          <a:ln>
            <a:noFill/>
          </a:ln>
        </p:spPr>
        <p:txBody>
          <a:bodyPr anchorCtr="0" anchor="t" bIns="91425" lIns="91425" spcFirstLastPara="1" rIns="91425" wrap="square" tIns="91425">
            <a:noAutofit/>
          </a:bodyPr>
          <a:lstStyle/>
          <a:p>
            <a:pPr indent="-406400" lvl="0" marL="457200" rtl="0" algn="l">
              <a:lnSpc>
                <a:spcPct val="100000"/>
              </a:lnSpc>
              <a:spcBef>
                <a:spcPts val="1000"/>
              </a:spcBef>
              <a:spcAft>
                <a:spcPts val="0"/>
              </a:spcAft>
              <a:buSzPts val="2800"/>
              <a:buChar char="•"/>
            </a:pPr>
            <a:r>
              <a:rPr lang="en-US"/>
              <a:t>41 U.S.C. Chapter 21 </a:t>
            </a:r>
            <a:r>
              <a:rPr lang="en-US" u="sng">
                <a:solidFill>
                  <a:schemeClr val="hlink"/>
                </a:solidFill>
                <a:hlinkClick r:id="rId3"/>
              </a:rPr>
              <a:t>Penalties for Violations</a:t>
            </a:r>
            <a:r>
              <a:rPr lang="en-US"/>
              <a:t>:</a:t>
            </a:r>
            <a:endParaRPr/>
          </a:p>
          <a:p>
            <a:pPr indent="-381000" lvl="1" marL="914400" rtl="0" algn="l">
              <a:lnSpc>
                <a:spcPct val="100000"/>
              </a:lnSpc>
              <a:spcBef>
                <a:spcPts val="1000"/>
              </a:spcBef>
              <a:spcAft>
                <a:spcPts val="0"/>
              </a:spcAft>
              <a:buSzPts val="2400"/>
              <a:buChar char="•"/>
            </a:pPr>
            <a:r>
              <a:rPr lang="en-US" sz="2400"/>
              <a:t>Criminal penalties</a:t>
            </a:r>
            <a:r>
              <a:rPr lang="en-US"/>
              <a:t>: Imprisonment.</a:t>
            </a:r>
            <a:endParaRPr/>
          </a:p>
          <a:p>
            <a:pPr indent="-381000" lvl="0" marL="914400" rtl="0" algn="l">
              <a:lnSpc>
                <a:spcPct val="100000"/>
              </a:lnSpc>
              <a:spcBef>
                <a:spcPts val="1000"/>
              </a:spcBef>
              <a:spcAft>
                <a:spcPts val="0"/>
              </a:spcAft>
              <a:buSzPts val="2400"/>
              <a:buChar char="•"/>
            </a:pPr>
            <a:r>
              <a:rPr lang="en-US" sz="2400"/>
              <a:t>Civil fines on individuals and/or organizations.</a:t>
            </a:r>
            <a:endParaRPr/>
          </a:p>
          <a:p>
            <a:pPr indent="-381000" lvl="0" marL="914400" rtl="0" algn="l">
              <a:lnSpc>
                <a:spcPct val="100000"/>
              </a:lnSpc>
              <a:spcBef>
                <a:spcPts val="1000"/>
              </a:spcBef>
              <a:spcAft>
                <a:spcPts val="0"/>
              </a:spcAft>
              <a:buSzPts val="2400"/>
              <a:buChar char="•"/>
            </a:pPr>
            <a:r>
              <a:rPr lang="en-US" sz="2400"/>
              <a:t>Administrative actions.</a:t>
            </a:r>
            <a:endParaRPr/>
          </a:p>
          <a:p>
            <a:pPr indent="-355600" lvl="1" marL="1371600" rtl="0" algn="l">
              <a:lnSpc>
                <a:spcPct val="100000"/>
              </a:lnSpc>
              <a:spcBef>
                <a:spcPts val="1000"/>
              </a:spcBef>
              <a:spcAft>
                <a:spcPts val="0"/>
              </a:spcAft>
              <a:buSzPts val="2000"/>
              <a:buChar char="•"/>
            </a:pPr>
            <a:r>
              <a:rPr lang="en-US" sz="1800">
                <a:extLst>
                  <a:ext uri="http://customooxmlschemas.google.com/">
                    <go:slidesCustomData xmlns:go="http://customooxmlschemas.google.com/" textRoundtripDataId="0"/>
                  </a:ext>
                </a:extLst>
              </a:rPr>
              <a:t>Disqualification, suspension, or debarment of the contractor.</a:t>
            </a:r>
            <a:endParaRPr sz="1800"/>
          </a:p>
          <a:p>
            <a:pPr indent="-355600" lvl="1" marL="1371600" rtl="0" algn="l">
              <a:lnSpc>
                <a:spcPct val="100000"/>
              </a:lnSpc>
              <a:spcBef>
                <a:spcPts val="1000"/>
              </a:spcBef>
              <a:spcAft>
                <a:spcPts val="0"/>
              </a:spcAft>
              <a:buSzPts val="2000"/>
              <a:buChar char="•"/>
            </a:pPr>
            <a:r>
              <a:rPr lang="en-US" sz="1800"/>
              <a:t>Rescission of the </a:t>
            </a:r>
            <a:r>
              <a:rPr lang="en-US" sz="1800">
                <a:extLst>
                  <a:ext uri="http://customooxmlschemas.google.com/">
                    <go:slidesCustomData xmlns:go="http://customooxmlschemas.google.com/" textRoundtripDataId="1"/>
                  </a:ext>
                </a:extLst>
              </a:rPr>
              <a:t>contract and adverse personnel action.</a:t>
            </a:r>
            <a:endParaRPr sz="2200">
              <a:extLst>
                <a:ext uri="http://customooxmlschemas.google.com/">
                  <go:slidesCustomData xmlns:go="http://customooxmlschemas.google.com/" textRoundtripDataId="2"/>
                </a:ext>
              </a:extLst>
            </a:endParaRPr>
          </a:p>
          <a:p>
            <a:pPr indent="-457200" lvl="0" marL="533400" rtl="0" algn="l">
              <a:lnSpc>
                <a:spcPct val="100000"/>
              </a:lnSpc>
              <a:spcBef>
                <a:spcPts val="1000"/>
              </a:spcBef>
              <a:spcAft>
                <a:spcPts val="0"/>
              </a:spcAft>
              <a:buSzPts val="2400"/>
              <a:buChar char="•"/>
            </a:pPr>
            <a:r>
              <a:rPr lang="en-US" sz="2800"/>
              <a:t>The Department of Commerce (DOC) OGC discusses pre- and post-award </a:t>
            </a:r>
            <a:r>
              <a:rPr lang="en-US" sz="2800" u="sng">
                <a:solidFill>
                  <a:schemeClr val="hlink"/>
                </a:solidFill>
                <a:hlinkClick r:id="rId4"/>
              </a:rPr>
              <a:t>ethics rules</a:t>
            </a:r>
            <a:r>
              <a:rPr lang="en-US" sz="2800"/>
              <a:t> and provides </a:t>
            </a:r>
            <a:r>
              <a:rPr lang="en-US" sz="2800" u="sng">
                <a:solidFill>
                  <a:schemeClr val="hlink"/>
                </a:solidFill>
                <a:hlinkClick r:id="rId5"/>
              </a:rPr>
              <a:t>ethics training </a:t>
            </a:r>
            <a:r>
              <a:rPr lang="en-US"/>
              <a:t>on rules and procedures for Procurement Officials.</a:t>
            </a:r>
            <a:endParaRPr/>
          </a:p>
          <a:p>
            <a:pPr indent="0" lvl="0" marL="0" rtl="0" algn="l">
              <a:lnSpc>
                <a:spcPct val="100000"/>
              </a:lnSpc>
              <a:spcBef>
                <a:spcPts val="1000"/>
              </a:spcBef>
              <a:spcAft>
                <a:spcPts val="0"/>
              </a:spcAft>
              <a:buSzPts val="2800"/>
              <a:buNone/>
            </a:pPr>
            <a:r>
              <a:t/>
            </a:r>
            <a:endParaRPr sz="2000"/>
          </a:p>
          <a:p>
            <a:pPr indent="0" lvl="0" marL="0" rtl="0" algn="ctr">
              <a:lnSpc>
                <a:spcPct val="100000"/>
              </a:lnSpc>
              <a:spcBef>
                <a:spcPts val="1400"/>
              </a:spcBef>
              <a:spcAft>
                <a:spcPts val="0"/>
              </a:spcAft>
              <a:buClr>
                <a:srgbClr val="000000"/>
              </a:buClr>
              <a:buSzPts val="2800"/>
              <a:buFont typeface="Arial"/>
              <a:buNone/>
            </a:pPr>
            <a:r>
              <a:t/>
            </a:r>
            <a:endParaRPr b="1" i="1" sz="2400"/>
          </a:p>
          <a:p>
            <a:pPr indent="0" lvl="0" marL="0" rtl="0" algn="l">
              <a:lnSpc>
                <a:spcPct val="100000"/>
              </a:lnSpc>
              <a:spcBef>
                <a:spcPts val="560"/>
              </a:spcBef>
              <a:spcAft>
                <a:spcPts val="0"/>
              </a:spcAft>
              <a:buSzPts val="2800"/>
              <a:buNone/>
            </a:pPr>
            <a:r>
              <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5"/>
          <p:cNvSpPr txBox="1"/>
          <p:nvPr>
            <p:ph type="title"/>
          </p:nvPr>
        </p:nvSpPr>
        <p:spPr>
          <a:xfrm>
            <a:off x="752888" y="274638"/>
            <a:ext cx="7933912" cy="79216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99D8"/>
              </a:buClr>
              <a:buSzPts val="1400"/>
              <a:buFont typeface="Arial"/>
              <a:buNone/>
            </a:pPr>
            <a:r>
              <a:rPr lang="en-US"/>
              <a:t>Procurement Integrity Act Scenario</a:t>
            </a:r>
            <a:endParaRPr/>
          </a:p>
        </p:txBody>
      </p:sp>
      <p:sp>
        <p:nvSpPr>
          <p:cNvPr id="161" name="Google Shape;161;p5"/>
          <p:cNvSpPr txBox="1"/>
          <p:nvPr>
            <p:ph idx="1" type="body"/>
          </p:nvPr>
        </p:nvSpPr>
        <p:spPr>
          <a:xfrm>
            <a:off x="752888" y="1219200"/>
            <a:ext cx="7933912" cy="4953000"/>
          </a:xfrm>
          <a:prstGeom prst="rect">
            <a:avLst/>
          </a:prstGeom>
          <a:noFill/>
          <a:ln>
            <a:noFill/>
          </a:ln>
        </p:spPr>
        <p:txBody>
          <a:bodyPr anchorCtr="0" anchor="t" bIns="91425" lIns="91425" spcFirstLastPara="1" rIns="91425" wrap="square" tIns="91425">
            <a:noAutofit/>
          </a:bodyPr>
          <a:lstStyle/>
          <a:p>
            <a:pPr indent="0" lvl="0" marL="50800" rtl="0" algn="l">
              <a:lnSpc>
                <a:spcPct val="100000"/>
              </a:lnSpc>
              <a:spcBef>
                <a:spcPts val="560"/>
              </a:spcBef>
              <a:spcAft>
                <a:spcPts val="0"/>
              </a:spcAft>
              <a:buSzPts val="2800"/>
              <a:buNone/>
            </a:pPr>
            <a:r>
              <a:rPr b="1" lang="en-US" sz="2000"/>
              <a:t>Situation: </a:t>
            </a:r>
            <a:r>
              <a:rPr lang="en-US" sz="1600"/>
              <a:t>Ann has worked for NOAA her entire Federal career and is one day away from officially retiring. She and her husband are moving to Alaska to fulfill a life-long dream and she hopes to find a part-time job to keep her mind “engaged” and to defray the increased expenses of living in Alaska. Her last official act on the Friday before retirement is to hold verbal discussions with 3 offerors in the competitive range. One offeror is AK Fisheries Company. Before discussions begin, Ann shares her plans with the firm’s operations director whom she has known for many years through prior contracts, and who lives in Alaska. The director knows Ann will be a great asset to the company and tells her he has an open position that he will keep available until she arrives in Alaska. Ann is thrilled she won’t have to look for a job and tells the director that she will contact him upon arrival. Since she did not “formerly” accept the position she’s not worried about a Procurement Integrity Act violation.     </a:t>
            </a:r>
            <a:endParaRPr b="1" sz="1600"/>
          </a:p>
          <a:p>
            <a:pPr indent="0" lvl="0" marL="50800" rtl="0" algn="l">
              <a:lnSpc>
                <a:spcPct val="100000"/>
              </a:lnSpc>
              <a:spcBef>
                <a:spcPts val="560"/>
              </a:spcBef>
              <a:spcAft>
                <a:spcPts val="0"/>
              </a:spcAft>
              <a:buSzPts val="2800"/>
              <a:buNone/>
            </a:pPr>
            <a:r>
              <a:rPr b="1" lang="en-US" sz="2000"/>
              <a:t>Question: </a:t>
            </a:r>
            <a:r>
              <a:rPr lang="en-US" sz="1600"/>
              <a:t>Did Ann violate the Procurement Integrity Act?</a:t>
            </a:r>
            <a:endParaRPr b="1" sz="1600"/>
          </a:p>
          <a:p>
            <a:pPr indent="0" lvl="0" marL="50800" rtl="0" algn="l">
              <a:lnSpc>
                <a:spcPct val="100000"/>
              </a:lnSpc>
              <a:spcBef>
                <a:spcPts val="560"/>
              </a:spcBef>
              <a:spcAft>
                <a:spcPts val="0"/>
              </a:spcAft>
              <a:buSzPts val="2800"/>
              <a:buNone/>
            </a:pPr>
            <a:r>
              <a:rPr b="1" lang="en-US" sz="2000"/>
              <a:t>Answer: </a:t>
            </a:r>
            <a:r>
              <a:rPr b="1" lang="en-US" sz="1600"/>
              <a:t>YES.</a:t>
            </a:r>
            <a:r>
              <a:rPr lang="en-US" sz="1600"/>
              <a:t> Even though Ann’s last day as a Federal employee was the next day, she was still employed while discussing non-Federal employment. She should have disqualified herself from the discussions and immediately reported the action in writing to her supervisor and to the DOC ethics official. </a:t>
            </a:r>
            <a:endParaRPr b="1"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8a8d592870_0_0"/>
          <p:cNvSpPr txBox="1"/>
          <p:nvPr>
            <p:ph type="title"/>
          </p:nvPr>
        </p:nvSpPr>
        <p:spPr>
          <a:xfrm>
            <a:off x="752888" y="274638"/>
            <a:ext cx="7933800" cy="7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Standards of Conduct</a:t>
            </a:r>
            <a:endParaRPr/>
          </a:p>
        </p:txBody>
      </p:sp>
      <p:sp>
        <p:nvSpPr>
          <p:cNvPr id="168" name="Google Shape;168;g8a8d592870_0_0"/>
          <p:cNvSpPr txBox="1"/>
          <p:nvPr>
            <p:ph idx="1" type="body"/>
          </p:nvPr>
        </p:nvSpPr>
        <p:spPr>
          <a:xfrm>
            <a:off x="752900" y="1219200"/>
            <a:ext cx="7933800" cy="5065800"/>
          </a:xfrm>
          <a:prstGeom prst="rect">
            <a:avLst/>
          </a:prstGeom>
          <a:noFill/>
          <a:ln>
            <a:noFill/>
          </a:ln>
        </p:spPr>
        <p:txBody>
          <a:bodyPr anchorCtr="0" anchor="t" bIns="91425" lIns="91425" spcFirstLastPara="1" rIns="91425" wrap="square" tIns="91425">
            <a:noAutofit/>
          </a:bodyPr>
          <a:lstStyle/>
          <a:p>
            <a:pPr indent="-406400" lvl="0" marL="457200" rtl="0" algn="l">
              <a:lnSpc>
                <a:spcPct val="100000"/>
              </a:lnSpc>
              <a:spcBef>
                <a:spcPts val="1000"/>
              </a:spcBef>
              <a:spcAft>
                <a:spcPts val="0"/>
              </a:spcAft>
              <a:buSzPts val="2800"/>
              <a:buChar char="•"/>
            </a:pPr>
            <a:r>
              <a:rPr lang="en-US"/>
              <a:t>Government business shall be conducted in a manner above reproach and with complete impartiality.</a:t>
            </a:r>
            <a:endParaRPr/>
          </a:p>
          <a:p>
            <a:pPr indent="-406400" lvl="0" marL="457200" rtl="0" algn="l">
              <a:lnSpc>
                <a:spcPct val="100000"/>
              </a:lnSpc>
              <a:spcBef>
                <a:spcPts val="1000"/>
              </a:spcBef>
              <a:spcAft>
                <a:spcPts val="0"/>
              </a:spcAft>
              <a:buSzPts val="2800"/>
              <a:buChar char="•"/>
            </a:pPr>
            <a:r>
              <a:rPr lang="en-US"/>
              <a:t>Violations can result in disciplinary actions or prosecutions under criminal statutes.</a:t>
            </a:r>
            <a:endParaRPr/>
          </a:p>
          <a:p>
            <a:pPr indent="-406400" lvl="0" marL="457200" rtl="0" algn="l">
              <a:lnSpc>
                <a:spcPct val="100000"/>
              </a:lnSpc>
              <a:spcBef>
                <a:spcPts val="1000"/>
              </a:spcBef>
              <a:spcAft>
                <a:spcPts val="0"/>
              </a:spcAft>
              <a:buSzPts val="2800"/>
              <a:buChar char="•"/>
            </a:pPr>
            <a:r>
              <a:rPr lang="en-US"/>
              <a:t>Standards of conduct apply to:</a:t>
            </a:r>
            <a:endParaRPr/>
          </a:p>
          <a:p>
            <a:pPr indent="-381000" lvl="1" marL="914400" rtl="0" algn="l">
              <a:lnSpc>
                <a:spcPct val="100000"/>
              </a:lnSpc>
              <a:spcBef>
                <a:spcPts val="1000"/>
              </a:spcBef>
              <a:spcAft>
                <a:spcPts val="0"/>
              </a:spcAft>
              <a:buSzPts val="2400"/>
              <a:buChar char="•"/>
            </a:pPr>
            <a:r>
              <a:rPr lang="en-US">
                <a:extLst>
                  <a:ext uri="http://customooxmlschemas.google.com/">
                    <go:slidesCustomData xmlns:go="http://customooxmlschemas.google.com/" textRoundtripDataId="3"/>
                  </a:ext>
                </a:extLst>
              </a:rPr>
              <a:t>Personal conflict/appearance of conflict of interest.</a:t>
            </a:r>
            <a:endParaRPr/>
          </a:p>
          <a:p>
            <a:pPr indent="-381000" lvl="1" marL="914400" rtl="0" algn="l">
              <a:lnSpc>
                <a:spcPct val="100000"/>
              </a:lnSpc>
              <a:spcBef>
                <a:spcPts val="1000"/>
              </a:spcBef>
              <a:spcAft>
                <a:spcPts val="0"/>
              </a:spcAft>
              <a:buSzPts val="2400"/>
              <a:buChar char="•"/>
            </a:pPr>
            <a:r>
              <a:rPr lang="en-US"/>
              <a:t>Gifts to and from contractors.</a:t>
            </a:r>
            <a:endParaRPr/>
          </a:p>
          <a:p>
            <a:pPr indent="-381000" lvl="1" marL="914400" rtl="0" algn="l">
              <a:lnSpc>
                <a:spcPct val="100000"/>
              </a:lnSpc>
              <a:spcBef>
                <a:spcPts val="1000"/>
              </a:spcBef>
              <a:spcAft>
                <a:spcPts val="0"/>
              </a:spcAft>
              <a:buSzPts val="2400"/>
              <a:buChar char="•"/>
            </a:pPr>
            <a:r>
              <a:rPr lang="en-US"/>
              <a:t>Restrictions on post-Federal employment.</a:t>
            </a:r>
            <a:endParaRPr/>
          </a:p>
          <a:p>
            <a:pPr indent="-381000" lvl="1" marL="914400" rtl="0" algn="l">
              <a:lnSpc>
                <a:spcPct val="100000"/>
              </a:lnSpc>
              <a:spcBef>
                <a:spcPts val="1000"/>
              </a:spcBef>
              <a:spcAft>
                <a:spcPts val="0"/>
              </a:spcAft>
              <a:buSzPts val="2400"/>
              <a:buChar char="•"/>
            </a:pPr>
            <a:r>
              <a:rPr lang="en-US"/>
              <a:t>Federal employee financial disclosures.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7043a84377_2_36"/>
          <p:cNvSpPr txBox="1"/>
          <p:nvPr>
            <p:ph type="title"/>
          </p:nvPr>
        </p:nvSpPr>
        <p:spPr>
          <a:xfrm>
            <a:off x="752888" y="274638"/>
            <a:ext cx="7933800" cy="7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Contractor Identification</a:t>
            </a:r>
            <a:endParaRPr/>
          </a:p>
        </p:txBody>
      </p:sp>
      <p:sp>
        <p:nvSpPr>
          <p:cNvPr id="175" name="Google Shape;175;g7043a84377_2_36"/>
          <p:cNvSpPr txBox="1"/>
          <p:nvPr>
            <p:ph idx="1" type="body"/>
          </p:nvPr>
        </p:nvSpPr>
        <p:spPr>
          <a:xfrm>
            <a:off x="752900" y="1219200"/>
            <a:ext cx="7933800" cy="5101500"/>
          </a:xfrm>
          <a:prstGeom prst="rect">
            <a:avLst/>
          </a:prstGeom>
          <a:noFill/>
          <a:ln>
            <a:noFill/>
          </a:ln>
        </p:spPr>
        <p:txBody>
          <a:bodyPr anchorCtr="0" anchor="t" bIns="91425" lIns="91425" spcFirstLastPara="1" rIns="91425" wrap="square" tIns="91425">
            <a:noAutofit/>
          </a:bodyPr>
          <a:lstStyle/>
          <a:p>
            <a:pPr indent="-406400" lvl="0" marL="457200" rtl="0" algn="l">
              <a:lnSpc>
                <a:spcPct val="100000"/>
              </a:lnSpc>
              <a:spcBef>
                <a:spcPts val="1000"/>
              </a:spcBef>
              <a:spcAft>
                <a:spcPts val="0"/>
              </a:spcAft>
              <a:buSzPts val="2800"/>
              <a:buChar char="•"/>
            </a:pPr>
            <a:r>
              <a:rPr lang="en-US"/>
              <a:t>Contractor personnel must:</a:t>
            </a:r>
            <a:endParaRPr/>
          </a:p>
          <a:p>
            <a:pPr indent="-381000" lvl="1" marL="914400" rtl="0" algn="l">
              <a:lnSpc>
                <a:spcPct val="100000"/>
              </a:lnSpc>
              <a:spcBef>
                <a:spcPts val="1000"/>
              </a:spcBef>
              <a:spcAft>
                <a:spcPts val="0"/>
              </a:spcAft>
              <a:buSzPts val="2400"/>
              <a:buChar char="•"/>
            </a:pPr>
            <a:r>
              <a:rPr lang="en-US"/>
              <a:t>Wear obvious identification and identify themselves where it’s not obvious to the parties.</a:t>
            </a:r>
            <a:endParaRPr/>
          </a:p>
          <a:p>
            <a:pPr indent="-381000" lvl="1" marL="914400" rtl="0" algn="l">
              <a:lnSpc>
                <a:spcPct val="100000"/>
              </a:lnSpc>
              <a:spcBef>
                <a:spcPts val="1000"/>
              </a:spcBef>
              <a:spcAft>
                <a:spcPts val="0"/>
              </a:spcAft>
              <a:buSzPts val="2400"/>
              <a:buChar char="•"/>
            </a:pPr>
            <a:r>
              <a:rPr lang="en-US"/>
              <a:t>Be identified as such on Government organization charts, websites, e-mail, presentations, etc.</a:t>
            </a:r>
            <a:endParaRPr/>
          </a:p>
          <a:p>
            <a:pPr indent="-406400" lvl="0" marL="457200" rtl="0" algn="l">
              <a:lnSpc>
                <a:spcPct val="100000"/>
              </a:lnSpc>
              <a:spcBef>
                <a:spcPts val="1000"/>
              </a:spcBef>
              <a:spcAft>
                <a:spcPts val="0"/>
              </a:spcAft>
              <a:buSzPts val="2800"/>
              <a:buChar char="•"/>
            </a:pPr>
            <a:r>
              <a:rPr lang="en-US"/>
              <a:t>Unidentified contractors increase risk of unauthorized work direction or disclosure of source selection information.</a:t>
            </a:r>
            <a:endParaRPr/>
          </a:p>
          <a:p>
            <a:pPr indent="-381000" lvl="1" marL="914400" rtl="0" algn="l">
              <a:lnSpc>
                <a:spcPct val="100000"/>
              </a:lnSpc>
              <a:spcBef>
                <a:spcPts val="1000"/>
              </a:spcBef>
              <a:spcAft>
                <a:spcPts val="0"/>
              </a:spcAft>
              <a:buSzPts val="2400"/>
              <a:buChar char="•"/>
            </a:pPr>
            <a:r>
              <a:rPr lang="en-US"/>
              <a:t>Ramifications may result in misuse of funding, Procurement Integrity Act violations, or conflicts of interest.</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7e58f19b8d_0_42"/>
          <p:cNvSpPr txBox="1"/>
          <p:nvPr>
            <p:ph type="title"/>
          </p:nvPr>
        </p:nvSpPr>
        <p:spPr>
          <a:xfrm>
            <a:off x="752888" y="317513"/>
            <a:ext cx="7933800" cy="7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Protecting Sensitive Information</a:t>
            </a:r>
            <a:endParaRPr/>
          </a:p>
        </p:txBody>
      </p:sp>
      <p:sp>
        <p:nvSpPr>
          <p:cNvPr id="182" name="Google Shape;182;g7e58f19b8d_0_42"/>
          <p:cNvSpPr txBox="1"/>
          <p:nvPr>
            <p:ph idx="1" type="body"/>
          </p:nvPr>
        </p:nvSpPr>
        <p:spPr>
          <a:xfrm>
            <a:off x="752888" y="1219200"/>
            <a:ext cx="7933800" cy="4953000"/>
          </a:xfrm>
          <a:prstGeom prst="rect">
            <a:avLst/>
          </a:prstGeom>
          <a:noFill/>
          <a:ln>
            <a:noFill/>
          </a:ln>
        </p:spPr>
        <p:txBody>
          <a:bodyPr anchorCtr="0" anchor="t" bIns="91425" lIns="91425" spcFirstLastPara="1" rIns="91425" wrap="square" tIns="91425">
            <a:noAutofit/>
          </a:bodyPr>
          <a:lstStyle/>
          <a:p>
            <a:pPr indent="-406400" lvl="0" marL="457200" rtl="0" algn="l">
              <a:lnSpc>
                <a:spcPct val="100000"/>
              </a:lnSpc>
              <a:spcBef>
                <a:spcPts val="1000"/>
              </a:spcBef>
              <a:spcAft>
                <a:spcPts val="0"/>
              </a:spcAft>
              <a:buSzPts val="2800"/>
              <a:buChar char="•"/>
            </a:pPr>
            <a:r>
              <a:rPr lang="en-US"/>
              <a:t>Sensitive information must be protected:</a:t>
            </a:r>
            <a:endParaRPr/>
          </a:p>
          <a:p>
            <a:pPr indent="-381000" lvl="1" marL="800100" rtl="0" algn="l">
              <a:lnSpc>
                <a:spcPct val="100000"/>
              </a:lnSpc>
              <a:spcBef>
                <a:spcPts val="1000"/>
              </a:spcBef>
              <a:spcAft>
                <a:spcPts val="0"/>
              </a:spcAft>
              <a:buSzPts val="2400"/>
              <a:buChar char="•"/>
            </a:pPr>
            <a:r>
              <a:rPr lang="en-US"/>
              <a:t>Hallways, bathrooms, cafeterias, break rooms, and even the “cube farm” are not secure areas for discussing sensitive information.</a:t>
            </a:r>
            <a:endParaRPr/>
          </a:p>
          <a:p>
            <a:pPr indent="-381000" lvl="1" marL="800100" rtl="0" algn="l">
              <a:lnSpc>
                <a:spcPct val="100000"/>
              </a:lnSpc>
              <a:spcBef>
                <a:spcPts val="1000"/>
              </a:spcBef>
              <a:spcAft>
                <a:spcPts val="0"/>
              </a:spcAft>
              <a:buSzPts val="2400"/>
              <a:buChar char="•"/>
            </a:pPr>
            <a:r>
              <a:rPr lang="en-US"/>
              <a:t>Ensure the contractor is authorized access to sensitive information.</a:t>
            </a:r>
            <a:endParaRPr/>
          </a:p>
          <a:p>
            <a:pPr indent="-406400" lvl="0" marL="457200" rtl="0" algn="l">
              <a:lnSpc>
                <a:spcPct val="100000"/>
              </a:lnSpc>
              <a:spcBef>
                <a:spcPts val="1000"/>
              </a:spcBef>
              <a:spcAft>
                <a:spcPts val="0"/>
              </a:spcAft>
              <a:buSzPts val="2800"/>
              <a:buChar char="•"/>
            </a:pPr>
            <a:r>
              <a:rPr lang="en-US"/>
              <a:t>Unauthorized disclosure can result in:</a:t>
            </a:r>
            <a:endParaRPr/>
          </a:p>
          <a:p>
            <a:pPr indent="-381000" lvl="1" marL="914400" rtl="0" algn="l">
              <a:lnSpc>
                <a:spcPct val="100000"/>
              </a:lnSpc>
              <a:spcBef>
                <a:spcPts val="1000"/>
              </a:spcBef>
              <a:spcAft>
                <a:spcPts val="0"/>
              </a:spcAft>
              <a:buSzPts val="2400"/>
              <a:buChar char="•"/>
            </a:pPr>
            <a:r>
              <a:rPr lang="en-US"/>
              <a:t>Unfair competitive advantage, protest, or litigation.</a:t>
            </a:r>
            <a:endParaRPr/>
          </a:p>
          <a:p>
            <a:pPr indent="-381000" lvl="1" marL="914400" rtl="0" algn="l">
              <a:lnSpc>
                <a:spcPct val="100000"/>
              </a:lnSpc>
              <a:spcBef>
                <a:spcPts val="1000"/>
              </a:spcBef>
              <a:spcAft>
                <a:spcPts val="0"/>
              </a:spcAft>
              <a:buSzPts val="2400"/>
              <a:buChar char="•"/>
            </a:pPr>
            <a:r>
              <a:rPr lang="en-US"/>
              <a:t>Violations of the Procurement Integrity Act and Trade Secrets Act (18 USC 1905).</a:t>
            </a:r>
            <a:endParaRPr/>
          </a:p>
          <a:p>
            <a:pPr indent="0" lvl="0" marL="0" rtl="0" algn="l">
              <a:lnSpc>
                <a:spcPct val="100000"/>
              </a:lnSpc>
              <a:spcBef>
                <a:spcPts val="1000"/>
              </a:spcBef>
              <a:spcAft>
                <a:spcPts val="0"/>
              </a:spcAft>
              <a:buSzPts val="2800"/>
              <a:buNone/>
            </a:pPr>
            <a:r>
              <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8a7c647b4b_0_18"/>
          <p:cNvSpPr txBox="1"/>
          <p:nvPr>
            <p:ph type="title"/>
          </p:nvPr>
        </p:nvSpPr>
        <p:spPr>
          <a:xfrm>
            <a:off x="752888" y="274638"/>
            <a:ext cx="7933800" cy="7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Protecting Sensitive Information</a:t>
            </a:r>
            <a:endParaRPr/>
          </a:p>
        </p:txBody>
      </p:sp>
      <p:sp>
        <p:nvSpPr>
          <p:cNvPr id="189" name="Google Shape;189;g8a7c647b4b_0_18"/>
          <p:cNvSpPr txBox="1"/>
          <p:nvPr>
            <p:ph idx="1" type="body"/>
          </p:nvPr>
        </p:nvSpPr>
        <p:spPr>
          <a:xfrm>
            <a:off x="752888" y="1219200"/>
            <a:ext cx="7933800" cy="4953000"/>
          </a:xfrm>
          <a:prstGeom prst="rect">
            <a:avLst/>
          </a:prstGeom>
          <a:noFill/>
          <a:ln>
            <a:noFill/>
          </a:ln>
        </p:spPr>
        <p:txBody>
          <a:bodyPr anchorCtr="0" anchor="t" bIns="91425" lIns="91425" spcFirstLastPara="1" rIns="91425" wrap="square" tIns="91425">
            <a:noAutofit/>
          </a:bodyPr>
          <a:lstStyle/>
          <a:p>
            <a:pPr indent="-406400" lvl="0" marL="457200" rtl="0" algn="l">
              <a:lnSpc>
                <a:spcPct val="100000"/>
              </a:lnSpc>
              <a:spcBef>
                <a:spcPts val="1000"/>
              </a:spcBef>
              <a:spcAft>
                <a:spcPts val="0"/>
              </a:spcAft>
              <a:buSzPts val="2800"/>
              <a:buChar char="•"/>
            </a:pPr>
            <a:r>
              <a:rPr lang="en-US"/>
              <a:t>Examples of information that is </a:t>
            </a:r>
            <a:r>
              <a:rPr lang="en-US" u="sng"/>
              <a:t>not</a:t>
            </a:r>
            <a:r>
              <a:rPr lang="en-US"/>
              <a:t> releasable:</a:t>
            </a:r>
            <a:endParaRPr/>
          </a:p>
          <a:p>
            <a:pPr indent="-381000" lvl="1" marL="914400" rtl="0" algn="l">
              <a:lnSpc>
                <a:spcPct val="100000"/>
              </a:lnSpc>
              <a:spcBef>
                <a:spcPts val="1000"/>
              </a:spcBef>
              <a:spcAft>
                <a:spcPts val="0"/>
              </a:spcAft>
              <a:buSzPts val="2400"/>
              <a:buChar char="•"/>
            </a:pPr>
            <a:r>
              <a:rPr lang="en-US"/>
              <a:t>Classified information.</a:t>
            </a:r>
            <a:endParaRPr/>
          </a:p>
          <a:p>
            <a:pPr indent="-381000" lvl="1" marL="914400" rtl="0" algn="l">
              <a:lnSpc>
                <a:spcPct val="100000"/>
              </a:lnSpc>
              <a:spcBef>
                <a:spcPts val="1000"/>
              </a:spcBef>
              <a:spcAft>
                <a:spcPts val="0"/>
              </a:spcAft>
              <a:buSzPts val="2400"/>
              <a:buChar char="•"/>
            </a:pPr>
            <a:r>
              <a:rPr lang="en-US"/>
              <a:t>Planning, programming, budgeting, and execution information.</a:t>
            </a:r>
            <a:endParaRPr/>
          </a:p>
          <a:p>
            <a:pPr indent="-381000" lvl="1" marL="914400" rtl="0" algn="l">
              <a:lnSpc>
                <a:spcPct val="100000"/>
              </a:lnSpc>
              <a:spcBef>
                <a:spcPts val="1000"/>
              </a:spcBef>
              <a:spcAft>
                <a:spcPts val="0"/>
              </a:spcAft>
              <a:buSzPts val="2400"/>
              <a:buChar char="•"/>
            </a:pPr>
            <a:r>
              <a:rPr lang="en-US"/>
              <a:t>Contractor proprietary information.</a:t>
            </a:r>
            <a:endParaRPr/>
          </a:p>
          <a:p>
            <a:pPr indent="-381000" lvl="1" marL="914400" rtl="0" algn="l">
              <a:lnSpc>
                <a:spcPct val="100000"/>
              </a:lnSpc>
              <a:spcBef>
                <a:spcPts val="1000"/>
              </a:spcBef>
              <a:spcAft>
                <a:spcPts val="0"/>
              </a:spcAft>
              <a:buSzPts val="2400"/>
              <a:buChar char="•"/>
            </a:pPr>
            <a:r>
              <a:rPr lang="en-US"/>
              <a:t>Source selection information.</a:t>
            </a:r>
            <a:endParaRPr/>
          </a:p>
          <a:p>
            <a:pPr indent="-381000" lvl="1" marL="914400" rtl="0" algn="l">
              <a:lnSpc>
                <a:spcPct val="100000"/>
              </a:lnSpc>
              <a:spcBef>
                <a:spcPts val="1000"/>
              </a:spcBef>
              <a:spcAft>
                <a:spcPts val="0"/>
              </a:spcAft>
              <a:buSzPts val="2400"/>
              <a:buChar char="•"/>
            </a:pPr>
            <a:r>
              <a:rPr lang="en-US"/>
              <a:t>Internal agency communications.</a:t>
            </a:r>
            <a:endParaRPr/>
          </a:p>
          <a:p>
            <a:pPr indent="-381000" lvl="1" marL="914400" rtl="0" algn="l">
              <a:lnSpc>
                <a:spcPct val="100000"/>
              </a:lnSpc>
              <a:spcBef>
                <a:spcPts val="1000"/>
              </a:spcBef>
              <a:spcAft>
                <a:spcPts val="0"/>
              </a:spcAft>
              <a:buSzPts val="2400"/>
              <a:buChar char="•"/>
            </a:pPr>
            <a:r>
              <a:rPr lang="en-US"/>
              <a:t>Unsolicited proposal information.</a:t>
            </a:r>
            <a:endParaRPr/>
          </a:p>
          <a:p>
            <a:pPr indent="-381000" lvl="1" marL="914400" rtl="0" algn="l">
              <a:lnSpc>
                <a:spcPct val="100000"/>
              </a:lnSpc>
              <a:spcBef>
                <a:spcPts val="1000"/>
              </a:spcBef>
              <a:spcAft>
                <a:spcPts val="0"/>
              </a:spcAft>
              <a:buSzPts val="2400"/>
              <a:buChar char="•"/>
            </a:pPr>
            <a:r>
              <a:rPr lang="en-US"/>
              <a:t>Information that would create an unfair competitive advantage.</a:t>
            </a:r>
            <a:endParaRPr/>
          </a:p>
          <a:p>
            <a:pPr indent="0" lvl="0" marL="914400" rtl="0" algn="l">
              <a:lnSpc>
                <a:spcPct val="100000"/>
              </a:lnSpc>
              <a:spcBef>
                <a:spcPts val="1000"/>
              </a:spcBef>
              <a:spcAft>
                <a:spcPts val="0"/>
              </a:spcAft>
              <a:buSzPts val="28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8a8d592870_0_66"/>
          <p:cNvSpPr txBox="1"/>
          <p:nvPr>
            <p:ph type="title"/>
          </p:nvPr>
        </p:nvSpPr>
        <p:spPr>
          <a:xfrm>
            <a:off x="752888" y="274638"/>
            <a:ext cx="7933800" cy="7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Guidelines for Protecting Sensitive Information</a:t>
            </a:r>
            <a:endParaRPr/>
          </a:p>
        </p:txBody>
      </p:sp>
      <p:sp>
        <p:nvSpPr>
          <p:cNvPr id="196" name="Google Shape;196;g8a8d592870_0_66"/>
          <p:cNvSpPr txBox="1"/>
          <p:nvPr>
            <p:ph idx="1" type="body"/>
          </p:nvPr>
        </p:nvSpPr>
        <p:spPr>
          <a:xfrm>
            <a:off x="752888" y="1219200"/>
            <a:ext cx="7933800" cy="4953000"/>
          </a:xfrm>
          <a:prstGeom prst="rect">
            <a:avLst/>
          </a:prstGeom>
          <a:noFill/>
          <a:ln>
            <a:noFill/>
          </a:ln>
        </p:spPr>
        <p:txBody>
          <a:bodyPr anchorCtr="0" anchor="t" bIns="91425" lIns="91425" spcFirstLastPara="1" rIns="91425" wrap="square" tIns="91425">
            <a:noAutofit/>
          </a:bodyPr>
          <a:lstStyle/>
          <a:p>
            <a:pPr indent="-406400" lvl="0" marL="457200" rtl="0" algn="l">
              <a:lnSpc>
                <a:spcPct val="100000"/>
              </a:lnSpc>
              <a:spcBef>
                <a:spcPts val="1000"/>
              </a:spcBef>
              <a:spcAft>
                <a:spcPts val="0"/>
              </a:spcAft>
              <a:buSzPts val="2800"/>
              <a:buChar char="•"/>
            </a:pPr>
            <a:r>
              <a:rPr lang="en-US"/>
              <a:t>Know the participants in meetings.</a:t>
            </a:r>
            <a:endParaRPr/>
          </a:p>
          <a:p>
            <a:pPr indent="-406400" lvl="0" marL="457200" rtl="0" algn="l">
              <a:lnSpc>
                <a:spcPct val="100000"/>
              </a:lnSpc>
              <a:spcBef>
                <a:spcPts val="1000"/>
              </a:spcBef>
              <a:spcAft>
                <a:spcPts val="0"/>
              </a:spcAft>
              <a:buSzPts val="2800"/>
              <a:buChar char="•"/>
            </a:pPr>
            <a:r>
              <a:rPr lang="en-US"/>
              <a:t>Obtain non-disclosure agreements from contractors before releasing proprietary or sensitive information.</a:t>
            </a:r>
            <a:endParaRPr/>
          </a:p>
          <a:p>
            <a:pPr indent="-406400" lvl="0" marL="457200" rtl="0" algn="l">
              <a:lnSpc>
                <a:spcPct val="100000"/>
              </a:lnSpc>
              <a:spcBef>
                <a:spcPts val="1000"/>
              </a:spcBef>
              <a:spcAft>
                <a:spcPts val="0"/>
              </a:spcAft>
              <a:buSzPts val="2800"/>
              <a:buChar char="•"/>
            </a:pPr>
            <a:r>
              <a:rPr lang="en-US"/>
              <a:t>Do not delegate functions that are not in the contract; e.g., end-of-day security checks.</a:t>
            </a:r>
            <a:endParaRPr/>
          </a:p>
          <a:p>
            <a:pPr indent="-406400" lvl="0" marL="457200" rtl="0" algn="l">
              <a:lnSpc>
                <a:spcPct val="100000"/>
              </a:lnSpc>
              <a:spcBef>
                <a:spcPts val="1000"/>
              </a:spcBef>
              <a:spcAft>
                <a:spcPts val="0"/>
              </a:spcAft>
              <a:buSzPts val="2800"/>
              <a:buChar char="•"/>
            </a:pPr>
            <a:r>
              <a:rPr lang="en-US"/>
              <a:t>Consult legal counsel if in doubt about releasing sensitive information.</a:t>
            </a:r>
            <a:endParaRPr/>
          </a:p>
          <a:p>
            <a:pPr indent="0" lvl="0" marL="457200" rtl="0" algn="l">
              <a:lnSpc>
                <a:spcPct val="100000"/>
              </a:lnSpc>
              <a:spcBef>
                <a:spcPts val="1000"/>
              </a:spcBef>
              <a:spcAft>
                <a:spcPts val="0"/>
              </a:spcAft>
              <a:buSzPts val="2800"/>
              <a:buNone/>
            </a:pPr>
            <a:r>
              <a:t/>
            </a:r>
            <a:endParaRPr sz="2000"/>
          </a:p>
          <a:p>
            <a:pPr indent="0" lvl="0" marL="0" rtl="0" algn="l">
              <a:lnSpc>
                <a:spcPct val="100000"/>
              </a:lnSpc>
              <a:spcBef>
                <a:spcPts val="560"/>
              </a:spcBef>
              <a:spcAft>
                <a:spcPts val="0"/>
              </a:spcAft>
              <a:buSzPts val="2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6"/>
          <p:cNvSpPr txBox="1"/>
          <p:nvPr>
            <p:ph type="title"/>
          </p:nvPr>
        </p:nvSpPr>
        <p:spPr>
          <a:xfrm>
            <a:off x="752888" y="274638"/>
            <a:ext cx="7933912" cy="79216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99D8"/>
              </a:buClr>
              <a:buSzPts val="1400"/>
              <a:buFont typeface="Arial"/>
              <a:buNone/>
            </a:pPr>
            <a:r>
              <a:t/>
            </a:r>
            <a:endParaRPr/>
          </a:p>
        </p:txBody>
      </p:sp>
      <p:sp>
        <p:nvSpPr>
          <p:cNvPr id="202" name="Google Shape;202;p6"/>
          <p:cNvSpPr txBox="1"/>
          <p:nvPr>
            <p:ph idx="1" type="body"/>
          </p:nvPr>
        </p:nvSpPr>
        <p:spPr>
          <a:xfrm>
            <a:off x="752888" y="1219200"/>
            <a:ext cx="7933912" cy="49530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560"/>
              </a:spcBef>
              <a:spcAft>
                <a:spcPts val="0"/>
              </a:spcAft>
              <a:buClr>
                <a:srgbClr val="07336F"/>
              </a:buClr>
              <a:buSzPts val="2800"/>
              <a:buFont typeface="Arial"/>
              <a:buNone/>
            </a:pPr>
            <a:r>
              <a:t/>
            </a:r>
            <a:endParaRPr/>
          </a:p>
          <a:p>
            <a:pPr indent="-228600" lvl="0" marL="457200" marR="0" rtl="0" algn="l">
              <a:lnSpc>
                <a:spcPct val="100000"/>
              </a:lnSpc>
              <a:spcBef>
                <a:spcPts val="560"/>
              </a:spcBef>
              <a:spcAft>
                <a:spcPts val="0"/>
              </a:spcAft>
              <a:buClr>
                <a:srgbClr val="07336F"/>
              </a:buClr>
              <a:buSzPts val="2800"/>
              <a:buFont typeface="Arial"/>
              <a:buNone/>
            </a:pPr>
            <a:r>
              <a:t/>
            </a:r>
            <a:endParaRPr/>
          </a:p>
          <a:p>
            <a:pPr indent="-228600" lvl="0" marL="457200" marR="0" rtl="0" algn="l">
              <a:lnSpc>
                <a:spcPct val="100000"/>
              </a:lnSpc>
              <a:spcBef>
                <a:spcPts val="560"/>
              </a:spcBef>
              <a:spcAft>
                <a:spcPts val="0"/>
              </a:spcAft>
              <a:buClr>
                <a:srgbClr val="07336F"/>
              </a:buClr>
              <a:buSzPts val="2800"/>
              <a:buFont typeface="Arial"/>
              <a:buNone/>
            </a:pPr>
            <a:r>
              <a:t/>
            </a:r>
            <a:endParaRPr/>
          </a:p>
          <a:p>
            <a:pPr indent="0" lvl="0" marL="50800" rtl="0" algn="ctr">
              <a:lnSpc>
                <a:spcPct val="100000"/>
              </a:lnSpc>
              <a:spcBef>
                <a:spcPts val="560"/>
              </a:spcBef>
              <a:spcAft>
                <a:spcPts val="0"/>
              </a:spcAft>
              <a:buSzPts val="2800"/>
              <a:buNone/>
            </a:pPr>
            <a:r>
              <a:rPr lang="en-US" sz="4400"/>
              <a:t>QUESTIONS?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7"/>
          <p:cNvSpPr txBox="1"/>
          <p:nvPr>
            <p:ph type="title"/>
          </p:nvPr>
        </p:nvSpPr>
        <p:spPr>
          <a:xfrm>
            <a:off x="752888" y="274638"/>
            <a:ext cx="7933912" cy="79216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99D8"/>
              </a:buClr>
              <a:buSzPts val="1400"/>
              <a:buFont typeface="Arial"/>
              <a:buNone/>
            </a:pPr>
            <a:r>
              <a:t/>
            </a:r>
            <a:endParaRPr/>
          </a:p>
        </p:txBody>
      </p:sp>
      <p:sp>
        <p:nvSpPr>
          <p:cNvPr id="208" name="Google Shape;208;p7"/>
          <p:cNvSpPr txBox="1"/>
          <p:nvPr>
            <p:ph idx="1" type="body"/>
          </p:nvPr>
        </p:nvSpPr>
        <p:spPr>
          <a:xfrm>
            <a:off x="752888" y="1219200"/>
            <a:ext cx="7933912" cy="4953000"/>
          </a:xfrm>
          <a:prstGeom prst="rect">
            <a:avLst/>
          </a:prstGeom>
          <a:noFill/>
          <a:ln>
            <a:noFill/>
          </a:ln>
        </p:spPr>
        <p:txBody>
          <a:bodyPr anchorCtr="0" anchor="t" bIns="91425" lIns="91425" spcFirstLastPara="1" rIns="91425" wrap="square" tIns="91425">
            <a:noAutofit/>
          </a:bodyPr>
          <a:lstStyle/>
          <a:p>
            <a:pPr indent="0" lvl="0" marL="50800" rtl="0" algn="l">
              <a:lnSpc>
                <a:spcPct val="100000"/>
              </a:lnSpc>
              <a:spcBef>
                <a:spcPts val="560"/>
              </a:spcBef>
              <a:spcAft>
                <a:spcPts val="0"/>
              </a:spcAft>
              <a:buSzPts val="2800"/>
              <a:buNone/>
            </a:pPr>
            <a:r>
              <a:t/>
            </a:r>
            <a:endParaRPr/>
          </a:p>
          <a:p>
            <a:pPr indent="0" lvl="0" marL="50800" rtl="0" algn="l">
              <a:lnSpc>
                <a:spcPct val="100000"/>
              </a:lnSpc>
              <a:spcBef>
                <a:spcPts val="560"/>
              </a:spcBef>
              <a:spcAft>
                <a:spcPts val="0"/>
              </a:spcAft>
              <a:buSzPts val="2800"/>
              <a:buNone/>
            </a:pPr>
            <a:r>
              <a:t/>
            </a:r>
            <a:endParaRPr/>
          </a:p>
          <a:p>
            <a:pPr indent="0" lvl="0" marL="50800" rtl="0" algn="l">
              <a:lnSpc>
                <a:spcPct val="100000"/>
              </a:lnSpc>
              <a:spcBef>
                <a:spcPts val="560"/>
              </a:spcBef>
              <a:spcAft>
                <a:spcPts val="0"/>
              </a:spcAft>
              <a:buSzPts val="2800"/>
              <a:buNone/>
            </a:pPr>
            <a:r>
              <a:t/>
            </a:r>
            <a:endParaRPr/>
          </a:p>
          <a:p>
            <a:pPr indent="0" lvl="0" marL="50800" rtl="0" algn="ctr">
              <a:lnSpc>
                <a:spcPct val="100000"/>
              </a:lnSpc>
              <a:spcBef>
                <a:spcPts val="560"/>
              </a:spcBef>
              <a:spcAft>
                <a:spcPts val="0"/>
              </a:spcAft>
              <a:buSzPts val="2800"/>
              <a:buNone/>
            </a:pPr>
            <a:r>
              <a:rPr lang="en-US" sz="4400"/>
              <a:t>FOLLOW-UP QUESTIONS?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8"/>
          <p:cNvSpPr txBox="1"/>
          <p:nvPr>
            <p:ph type="title"/>
          </p:nvPr>
        </p:nvSpPr>
        <p:spPr>
          <a:xfrm>
            <a:off x="752888" y="274638"/>
            <a:ext cx="7933912" cy="79216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99D8"/>
              </a:buClr>
              <a:buSzPts val="1400"/>
              <a:buFont typeface="Arial"/>
              <a:buNone/>
            </a:pPr>
            <a:r>
              <a:t/>
            </a:r>
            <a:endParaRPr/>
          </a:p>
        </p:txBody>
      </p:sp>
      <p:sp>
        <p:nvSpPr>
          <p:cNvPr id="214" name="Google Shape;214;p8"/>
          <p:cNvSpPr txBox="1"/>
          <p:nvPr>
            <p:ph idx="1" type="body"/>
          </p:nvPr>
        </p:nvSpPr>
        <p:spPr>
          <a:xfrm>
            <a:off x="752888" y="1219200"/>
            <a:ext cx="7933912" cy="4953000"/>
          </a:xfrm>
          <a:prstGeom prst="rect">
            <a:avLst/>
          </a:prstGeom>
          <a:noFill/>
          <a:ln>
            <a:noFill/>
          </a:ln>
        </p:spPr>
        <p:txBody>
          <a:bodyPr anchorCtr="0" anchor="t" bIns="91425" lIns="91425" spcFirstLastPara="1" rIns="91425" wrap="square" tIns="91425">
            <a:noAutofit/>
          </a:bodyPr>
          <a:lstStyle/>
          <a:p>
            <a:pPr indent="0" lvl="0" marL="50800" rtl="0" algn="l">
              <a:lnSpc>
                <a:spcPct val="100000"/>
              </a:lnSpc>
              <a:spcBef>
                <a:spcPts val="560"/>
              </a:spcBef>
              <a:spcAft>
                <a:spcPts val="0"/>
              </a:spcAft>
              <a:buSzPts val="2800"/>
              <a:buNone/>
            </a:pPr>
            <a:r>
              <a:t/>
            </a:r>
            <a:endParaRPr sz="4400"/>
          </a:p>
          <a:p>
            <a:pPr indent="0" lvl="0" marL="50800" rtl="0" algn="l">
              <a:lnSpc>
                <a:spcPct val="100000"/>
              </a:lnSpc>
              <a:spcBef>
                <a:spcPts val="560"/>
              </a:spcBef>
              <a:spcAft>
                <a:spcPts val="0"/>
              </a:spcAft>
              <a:buSzPts val="2800"/>
              <a:buNone/>
            </a:pPr>
            <a:r>
              <a:t/>
            </a:r>
            <a:endParaRPr sz="4400"/>
          </a:p>
          <a:p>
            <a:pPr indent="0" lvl="0" marL="50800" rtl="0" algn="ctr">
              <a:lnSpc>
                <a:spcPct val="100000"/>
              </a:lnSpc>
              <a:spcBef>
                <a:spcPts val="560"/>
              </a:spcBef>
              <a:spcAft>
                <a:spcPts val="0"/>
              </a:spcAft>
              <a:buSzPts val="2800"/>
              <a:buNone/>
            </a:pPr>
            <a:r>
              <a:rPr lang="en-US" sz="4400"/>
              <a:t>Additional Resources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7de5490174_0_0"/>
          <p:cNvSpPr txBox="1"/>
          <p:nvPr>
            <p:ph type="title"/>
          </p:nvPr>
        </p:nvSpPr>
        <p:spPr>
          <a:xfrm>
            <a:off x="752888" y="274638"/>
            <a:ext cx="7933800" cy="7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Table of Contents</a:t>
            </a:r>
            <a:endParaRPr/>
          </a:p>
        </p:txBody>
      </p:sp>
      <p:sp>
        <p:nvSpPr>
          <p:cNvPr id="101" name="Google Shape;101;g7de5490174_0_0"/>
          <p:cNvSpPr txBox="1"/>
          <p:nvPr>
            <p:ph idx="1" type="body"/>
          </p:nvPr>
        </p:nvSpPr>
        <p:spPr>
          <a:xfrm>
            <a:off x="752888" y="1219200"/>
            <a:ext cx="7933800" cy="49530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560"/>
              </a:spcBef>
              <a:spcAft>
                <a:spcPts val="0"/>
              </a:spcAft>
              <a:buSzPts val="1800"/>
              <a:buChar char="•"/>
            </a:pPr>
            <a:r>
              <a:rPr lang="en-US" sz="1800"/>
              <a:t>Introduction………………………………………………………....….3</a:t>
            </a:r>
            <a:endParaRPr sz="1800"/>
          </a:p>
          <a:p>
            <a:pPr indent="-342900" lvl="0" marL="457200" rtl="0" algn="l">
              <a:lnSpc>
                <a:spcPct val="100000"/>
              </a:lnSpc>
              <a:spcBef>
                <a:spcPts val="0"/>
              </a:spcBef>
              <a:spcAft>
                <a:spcPts val="0"/>
              </a:spcAft>
              <a:buSzPts val="1800"/>
              <a:buChar char="•"/>
            </a:pPr>
            <a:r>
              <a:rPr lang="en-US" sz="1800"/>
              <a:t>Facts, Rules, and Risks……………………………………….……...4</a:t>
            </a:r>
            <a:endParaRPr sz="1800"/>
          </a:p>
          <a:p>
            <a:pPr indent="-342900" lvl="0" marL="457200" rtl="0" algn="l">
              <a:lnSpc>
                <a:spcPct val="100000"/>
              </a:lnSpc>
              <a:spcBef>
                <a:spcPts val="0"/>
              </a:spcBef>
              <a:spcAft>
                <a:spcPts val="0"/>
              </a:spcAft>
              <a:buSzPts val="1800"/>
              <a:buChar char="•"/>
            </a:pPr>
            <a:r>
              <a:rPr lang="en-US" sz="1800"/>
              <a:t>Personal vs. Non-Personal Services and Scenario……………..5-6</a:t>
            </a:r>
            <a:endParaRPr sz="1800"/>
          </a:p>
          <a:p>
            <a:pPr indent="-342900" lvl="0" marL="457200" rtl="0" algn="l">
              <a:lnSpc>
                <a:spcPct val="100000"/>
              </a:lnSpc>
              <a:spcBef>
                <a:spcPts val="0"/>
              </a:spcBef>
              <a:spcAft>
                <a:spcPts val="0"/>
              </a:spcAft>
              <a:buSzPts val="1800"/>
              <a:buChar char="•"/>
            </a:pPr>
            <a:r>
              <a:rPr lang="en-US" sz="1800"/>
              <a:t>Inherently Governmental Functions and Scenario……………</a:t>
            </a:r>
            <a:r>
              <a:rPr lang="en-US" sz="1800"/>
              <a:t>...</a:t>
            </a:r>
            <a:r>
              <a:rPr lang="en-US" sz="1800"/>
              <a:t>.7-8</a:t>
            </a:r>
            <a:endParaRPr sz="1800"/>
          </a:p>
          <a:p>
            <a:pPr indent="-342900" lvl="0" marL="457200" rtl="0" algn="l">
              <a:lnSpc>
                <a:spcPct val="100000"/>
              </a:lnSpc>
              <a:spcBef>
                <a:spcPts val="0"/>
              </a:spcBef>
              <a:spcAft>
                <a:spcPts val="0"/>
              </a:spcAft>
              <a:buSzPts val="1800"/>
              <a:buChar char="•"/>
            </a:pPr>
            <a:r>
              <a:rPr lang="en-US" sz="1800"/>
              <a:t>Procurement Integrity Act and Scenario………………...…...….9-11</a:t>
            </a:r>
            <a:endParaRPr sz="1800"/>
          </a:p>
          <a:p>
            <a:pPr indent="-342900" lvl="0" marL="457200" rtl="0" algn="l">
              <a:lnSpc>
                <a:spcPct val="100000"/>
              </a:lnSpc>
              <a:spcBef>
                <a:spcPts val="0"/>
              </a:spcBef>
              <a:spcAft>
                <a:spcPts val="0"/>
              </a:spcAft>
              <a:buSzPts val="1800"/>
              <a:buChar char="•"/>
            </a:pPr>
            <a:r>
              <a:rPr lang="en-US" sz="1800"/>
              <a:t>Standards of Conduct.………………………………………….……12</a:t>
            </a:r>
            <a:endParaRPr sz="1800"/>
          </a:p>
          <a:p>
            <a:pPr indent="-342900" lvl="0" marL="457200" rtl="0" algn="l">
              <a:lnSpc>
                <a:spcPct val="100000"/>
              </a:lnSpc>
              <a:spcBef>
                <a:spcPts val="0"/>
              </a:spcBef>
              <a:spcAft>
                <a:spcPts val="0"/>
              </a:spcAft>
              <a:buSzPts val="1800"/>
              <a:buChar char="•"/>
            </a:pPr>
            <a:r>
              <a:rPr lang="en-US" sz="1800"/>
              <a:t>Contractor Identification…………………………..…………………13</a:t>
            </a:r>
            <a:endParaRPr sz="1800"/>
          </a:p>
          <a:p>
            <a:pPr indent="-342900" lvl="0" marL="457200" rtl="0" algn="l">
              <a:lnSpc>
                <a:spcPct val="100000"/>
              </a:lnSpc>
              <a:spcBef>
                <a:spcPts val="0"/>
              </a:spcBef>
              <a:spcAft>
                <a:spcPts val="0"/>
              </a:spcAft>
              <a:buSzPts val="1800"/>
              <a:buChar char="•"/>
            </a:pPr>
            <a:r>
              <a:rPr lang="en-US" sz="1800"/>
              <a:t>Protecting Sensitive Information………………………..….......14-15</a:t>
            </a:r>
            <a:endParaRPr sz="1800"/>
          </a:p>
          <a:p>
            <a:pPr indent="-342900" lvl="0" marL="457200" rtl="0" algn="l">
              <a:lnSpc>
                <a:spcPct val="100000"/>
              </a:lnSpc>
              <a:spcBef>
                <a:spcPts val="0"/>
              </a:spcBef>
              <a:spcAft>
                <a:spcPts val="0"/>
              </a:spcAft>
              <a:buSzPts val="1800"/>
              <a:buChar char="•"/>
            </a:pPr>
            <a:r>
              <a:rPr lang="en-US" sz="1800"/>
              <a:t>Guidelines for Protecting Sensitive Information…………………..16</a:t>
            </a:r>
            <a:endParaRPr sz="1800"/>
          </a:p>
          <a:p>
            <a:pPr indent="-342900" lvl="0" marL="457200" rtl="0" algn="l">
              <a:lnSpc>
                <a:spcPct val="100000"/>
              </a:lnSpc>
              <a:spcBef>
                <a:spcPts val="0"/>
              </a:spcBef>
              <a:spcAft>
                <a:spcPts val="0"/>
              </a:spcAft>
              <a:buSzPts val="1800"/>
              <a:buChar char="•"/>
            </a:pPr>
            <a:r>
              <a:rPr lang="en-US" sz="1800"/>
              <a:t>Questions……………………………………………………………..17</a:t>
            </a:r>
            <a:endParaRPr sz="1800"/>
          </a:p>
          <a:p>
            <a:pPr indent="-342900" lvl="0" marL="457200" rtl="0" algn="l">
              <a:lnSpc>
                <a:spcPct val="100000"/>
              </a:lnSpc>
              <a:spcBef>
                <a:spcPts val="0"/>
              </a:spcBef>
              <a:spcAft>
                <a:spcPts val="0"/>
              </a:spcAft>
              <a:buSzPts val="1800"/>
              <a:buChar char="•"/>
            </a:pPr>
            <a:r>
              <a:rPr lang="en-US" sz="1800"/>
              <a:t>Follow-Up Questions………………………………………………...18</a:t>
            </a:r>
            <a:endParaRPr sz="1800"/>
          </a:p>
          <a:p>
            <a:pPr indent="-342900" lvl="0" marL="457200" rtl="0" algn="l">
              <a:lnSpc>
                <a:spcPct val="100000"/>
              </a:lnSpc>
              <a:spcBef>
                <a:spcPts val="0"/>
              </a:spcBef>
              <a:spcAft>
                <a:spcPts val="0"/>
              </a:spcAft>
              <a:buSzPts val="1800"/>
              <a:buChar char="•"/>
            </a:pPr>
            <a:r>
              <a:rPr lang="en-US" sz="1800"/>
              <a:t>Additional Resources……………………………………...……..19-23</a:t>
            </a:r>
            <a:endParaRPr sz="1800"/>
          </a:p>
          <a:p>
            <a:pPr indent="-342900" lvl="0" marL="457200" rtl="0" algn="l">
              <a:lnSpc>
                <a:spcPct val="100000"/>
              </a:lnSpc>
              <a:spcBef>
                <a:spcPts val="0"/>
              </a:spcBef>
              <a:spcAft>
                <a:spcPts val="0"/>
              </a:spcAft>
              <a:buSzPts val="1800"/>
              <a:buChar char="•"/>
            </a:pPr>
            <a:r>
              <a:rPr lang="en-US" sz="1800"/>
              <a:t>Theory Meets Practice (Sample Scenarios)............................24-32</a:t>
            </a:r>
            <a:endParaRPr sz="1800"/>
          </a:p>
          <a:p>
            <a:pPr indent="-342900" lvl="0" marL="457200" rtl="0" algn="l">
              <a:lnSpc>
                <a:spcPct val="100000"/>
              </a:lnSpc>
              <a:spcBef>
                <a:spcPts val="0"/>
              </a:spcBef>
              <a:spcAft>
                <a:spcPts val="0"/>
              </a:spcAft>
              <a:buSzPts val="1800"/>
              <a:buChar char="•"/>
            </a:pPr>
            <a:r>
              <a:rPr lang="en-US" sz="1800"/>
              <a:t>Conclusion…………………………………………………..………..33</a:t>
            </a:r>
            <a:endParaRPr sz="1800"/>
          </a:p>
          <a:p>
            <a:pPr indent="-342900" lvl="0" marL="457200" rtl="0" algn="l">
              <a:lnSpc>
                <a:spcPct val="100000"/>
              </a:lnSpc>
              <a:spcBef>
                <a:spcPts val="0"/>
              </a:spcBef>
              <a:spcAft>
                <a:spcPts val="0"/>
              </a:spcAft>
              <a:buSzPts val="1800"/>
              <a:buChar char="•"/>
            </a:pPr>
            <a:r>
              <a:rPr lang="en-US" sz="1800"/>
              <a:t>Policy and Procedural Resources……………………………...34-35</a:t>
            </a:r>
            <a:endParaRPr sz="1800"/>
          </a:p>
          <a:p>
            <a:pPr indent="-342900" lvl="0" marL="457200" rtl="0" algn="l">
              <a:lnSpc>
                <a:spcPct val="100000"/>
              </a:lnSpc>
              <a:spcBef>
                <a:spcPts val="0"/>
              </a:spcBef>
              <a:spcAft>
                <a:spcPts val="0"/>
              </a:spcAft>
              <a:buSzPts val="1800"/>
              <a:buChar char="•"/>
            </a:pPr>
            <a:r>
              <a:rPr lang="en-US" sz="1800"/>
              <a:t>Commerce Learning Center Availability…………………………..36</a:t>
            </a:r>
            <a:endParaRPr sz="1800"/>
          </a:p>
          <a:p>
            <a:pPr indent="0" lvl="0" marL="0" rtl="0" algn="l">
              <a:lnSpc>
                <a:spcPct val="100000"/>
              </a:lnSpc>
              <a:spcBef>
                <a:spcPts val="0"/>
              </a:spcBef>
              <a:spcAft>
                <a:spcPts val="0"/>
              </a:spcAft>
              <a:buSzPts val="2800"/>
              <a:buNone/>
            </a:pPr>
            <a:r>
              <a:t/>
            </a:r>
            <a:endParaRPr sz="1600"/>
          </a:p>
          <a:p>
            <a:pPr indent="0" lvl="0" marL="457200" rtl="0" algn="l">
              <a:lnSpc>
                <a:spcPct val="100000"/>
              </a:lnSpc>
              <a:spcBef>
                <a:spcPts val="0"/>
              </a:spcBef>
              <a:spcAft>
                <a:spcPts val="0"/>
              </a:spcAft>
              <a:buSzPts val="2800"/>
              <a:buNone/>
            </a:pPr>
            <a:r>
              <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8a1ba39dee_1_6"/>
          <p:cNvSpPr txBox="1"/>
          <p:nvPr>
            <p:ph type="title"/>
          </p:nvPr>
        </p:nvSpPr>
        <p:spPr>
          <a:xfrm>
            <a:off x="752888" y="274638"/>
            <a:ext cx="7933800" cy="7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DOC Guidance for Proper Government and Contractor Roles</a:t>
            </a:r>
            <a:endParaRPr/>
          </a:p>
        </p:txBody>
      </p:sp>
      <p:sp>
        <p:nvSpPr>
          <p:cNvPr id="221" name="Google Shape;221;g8a1ba39dee_1_6"/>
          <p:cNvSpPr txBox="1"/>
          <p:nvPr>
            <p:ph idx="1" type="body"/>
          </p:nvPr>
        </p:nvSpPr>
        <p:spPr>
          <a:xfrm>
            <a:off x="752900" y="1219200"/>
            <a:ext cx="8160900" cy="4953000"/>
          </a:xfrm>
          <a:prstGeom prst="rect">
            <a:avLst/>
          </a:prstGeom>
          <a:noFill/>
          <a:ln>
            <a:noFill/>
          </a:ln>
        </p:spPr>
        <p:txBody>
          <a:bodyPr anchorCtr="0" anchor="t" bIns="91425" lIns="91425" spcFirstLastPara="1" rIns="91425" wrap="square" tIns="91425">
            <a:noAutofit/>
          </a:bodyPr>
          <a:lstStyle/>
          <a:p>
            <a:pPr indent="-406400" lvl="0" marL="457200" rtl="0" algn="l">
              <a:lnSpc>
                <a:spcPct val="100000"/>
              </a:lnSpc>
              <a:spcBef>
                <a:spcPts val="560"/>
              </a:spcBef>
              <a:spcAft>
                <a:spcPts val="0"/>
              </a:spcAft>
              <a:buSzPts val="2800"/>
              <a:buChar char="•"/>
            </a:pPr>
            <a:r>
              <a:rPr lang="en-US"/>
              <a:t>In addition to FAR Part 3 policy and procedures, DOC issued </a:t>
            </a:r>
            <a:r>
              <a:rPr lang="en-US" u="sng">
                <a:solidFill>
                  <a:schemeClr val="hlink"/>
                </a:solidFill>
                <a:hlinkClick r:id="rId3"/>
              </a:rPr>
              <a:t>Procurement Memorandum (PM) 2015-05 </a:t>
            </a:r>
            <a:r>
              <a:rPr lang="en-US"/>
              <a:t>on May 4, 2015, to stress the importance of maintaining proper relationships between Government and contractor personnel.  Included in the PM are tips and Do’s and Don’ts for Government personnel when interacting with contractor employees.  A proper relationship between the parties’ limits risks and protects the integrity of the acquisition cycle.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8a1ba39dee_1_0"/>
          <p:cNvSpPr txBox="1"/>
          <p:nvPr>
            <p:ph type="title"/>
          </p:nvPr>
        </p:nvSpPr>
        <p:spPr>
          <a:xfrm>
            <a:off x="752888" y="274638"/>
            <a:ext cx="7933800" cy="7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NOAA Policies and Procedures</a:t>
            </a:r>
            <a:endParaRPr/>
          </a:p>
        </p:txBody>
      </p:sp>
      <p:sp>
        <p:nvSpPr>
          <p:cNvPr id="228" name="Google Shape;228;g8a1ba39dee_1_0"/>
          <p:cNvSpPr txBox="1"/>
          <p:nvPr>
            <p:ph idx="1" type="body"/>
          </p:nvPr>
        </p:nvSpPr>
        <p:spPr>
          <a:xfrm>
            <a:off x="752888" y="1219199"/>
            <a:ext cx="7933800" cy="5030771"/>
          </a:xfrm>
          <a:prstGeom prst="rect">
            <a:avLst/>
          </a:prstGeom>
          <a:noFill/>
          <a:ln>
            <a:noFill/>
          </a:ln>
        </p:spPr>
        <p:txBody>
          <a:bodyPr anchorCtr="0" anchor="t" bIns="91425" lIns="91425" spcFirstLastPara="1" rIns="91425" wrap="square" tIns="91425">
            <a:noAutofit/>
          </a:bodyPr>
          <a:lstStyle/>
          <a:p>
            <a:pPr indent="-406400" lvl="0" marL="457200" rtl="0" algn="l">
              <a:lnSpc>
                <a:spcPct val="100000"/>
              </a:lnSpc>
              <a:spcBef>
                <a:spcPts val="560"/>
              </a:spcBef>
              <a:spcAft>
                <a:spcPts val="0"/>
              </a:spcAft>
              <a:buSzPts val="2800"/>
              <a:buChar char="•"/>
            </a:pPr>
            <a:r>
              <a:rPr lang="en-US"/>
              <a:t>NOAA policy and procedures, issued through </a:t>
            </a:r>
            <a:r>
              <a:rPr lang="en-US" u="sng">
                <a:solidFill>
                  <a:schemeClr val="hlink"/>
                </a:solidFill>
                <a:hlinkClick r:id="rId3"/>
              </a:rPr>
              <a:t>Acquisition Alert (AA) 17-03 </a:t>
            </a:r>
            <a:r>
              <a:rPr lang="en-US"/>
              <a:t>on September 17, 2017, expands on PM 2015-05 to provide Government personnel guidance on maintaining proper roles with contractor personnel.  </a:t>
            </a:r>
            <a:endParaRPr/>
          </a:p>
          <a:p>
            <a:pPr indent="-406400" lvl="0" marL="457200" rtl="0" algn="l">
              <a:lnSpc>
                <a:spcPct val="100000"/>
              </a:lnSpc>
              <a:spcBef>
                <a:spcPts val="1000"/>
              </a:spcBef>
              <a:spcAft>
                <a:spcPts val="0"/>
              </a:spcAft>
              <a:buSzPts val="2800"/>
              <a:buChar char="•"/>
            </a:pPr>
            <a:r>
              <a:rPr lang="en-US"/>
              <a:t>The purpose of NOAA’s </a:t>
            </a:r>
            <a:r>
              <a:rPr lang="en-US" u="sng">
                <a:solidFill>
                  <a:schemeClr val="hlink"/>
                </a:solidFill>
                <a:hlinkClick r:id="rId4"/>
              </a:rPr>
              <a:t>Standard Operating Procedures (SOP)</a:t>
            </a:r>
            <a:r>
              <a:rPr lang="en-US"/>
              <a:t> is to ensure Government personnel maintain boundaries with contractor personnel to avoid conflicts of interest and a perception of favoritism.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8a1ba39dee_1_12"/>
          <p:cNvSpPr txBox="1"/>
          <p:nvPr>
            <p:ph type="title"/>
          </p:nvPr>
        </p:nvSpPr>
        <p:spPr>
          <a:xfrm>
            <a:off x="752888" y="274638"/>
            <a:ext cx="7933800" cy="7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NOAA Policies and Procedures</a:t>
            </a:r>
            <a:endParaRPr/>
          </a:p>
        </p:txBody>
      </p:sp>
      <p:sp>
        <p:nvSpPr>
          <p:cNvPr id="235" name="Google Shape;235;g8a1ba39dee_1_12"/>
          <p:cNvSpPr txBox="1"/>
          <p:nvPr>
            <p:ph idx="1" type="body"/>
          </p:nvPr>
        </p:nvSpPr>
        <p:spPr>
          <a:xfrm>
            <a:off x="752888" y="1219200"/>
            <a:ext cx="7933800" cy="4953000"/>
          </a:xfrm>
          <a:prstGeom prst="rect">
            <a:avLst/>
          </a:prstGeom>
          <a:noFill/>
          <a:ln>
            <a:noFill/>
          </a:ln>
        </p:spPr>
        <p:txBody>
          <a:bodyPr anchorCtr="0" anchor="t" bIns="91425" lIns="91425" spcFirstLastPara="1" rIns="91425" wrap="square" tIns="91425">
            <a:noAutofit/>
          </a:bodyPr>
          <a:lstStyle/>
          <a:p>
            <a:pPr indent="-406400" lvl="0" marL="457200" rtl="0" algn="l">
              <a:lnSpc>
                <a:spcPct val="100000"/>
              </a:lnSpc>
              <a:spcBef>
                <a:spcPts val="560"/>
              </a:spcBef>
              <a:spcAft>
                <a:spcPts val="0"/>
              </a:spcAft>
              <a:buSzPts val="2800"/>
              <a:buChar char="•"/>
            </a:pPr>
            <a:r>
              <a:rPr lang="en-US"/>
              <a:t>The NOAA SOP is to be used in conjunction with FAR Part 3 and DOC PM 2015-05 and includes discussion for:</a:t>
            </a:r>
            <a:endParaRPr/>
          </a:p>
          <a:p>
            <a:pPr indent="-381000" lvl="1" marL="914400" rtl="0" algn="l">
              <a:lnSpc>
                <a:spcPct val="100000"/>
              </a:lnSpc>
              <a:spcBef>
                <a:spcPts val="1000"/>
              </a:spcBef>
              <a:spcAft>
                <a:spcPts val="0"/>
              </a:spcAft>
              <a:buSzPts val="2400"/>
              <a:buChar char="•"/>
            </a:pPr>
            <a:r>
              <a:rPr lang="en-US"/>
              <a:t>Time management.</a:t>
            </a:r>
            <a:endParaRPr/>
          </a:p>
          <a:p>
            <a:pPr indent="-381000" lvl="1" marL="914400" rtl="0" algn="l">
              <a:lnSpc>
                <a:spcPct val="100000"/>
              </a:lnSpc>
              <a:spcBef>
                <a:spcPts val="1000"/>
              </a:spcBef>
              <a:spcAft>
                <a:spcPts val="0"/>
              </a:spcAft>
              <a:buSzPts val="2400"/>
              <a:buChar char="•"/>
            </a:pPr>
            <a:r>
              <a:rPr lang="en-US"/>
              <a:t>Gifts to and from contractors.  </a:t>
            </a:r>
            <a:endParaRPr/>
          </a:p>
          <a:p>
            <a:pPr indent="-381000" lvl="1" marL="914400" rtl="0" algn="l">
              <a:lnSpc>
                <a:spcPct val="100000"/>
              </a:lnSpc>
              <a:spcBef>
                <a:spcPts val="1000"/>
              </a:spcBef>
              <a:spcAft>
                <a:spcPts val="0"/>
              </a:spcAft>
              <a:buSzPts val="2400"/>
              <a:buChar char="•"/>
            </a:pPr>
            <a:r>
              <a:rPr lang="en-US"/>
              <a:t>Team/morale-building events.</a:t>
            </a:r>
            <a:endParaRPr/>
          </a:p>
          <a:p>
            <a:pPr indent="-381000" lvl="1" marL="914400" rtl="0" algn="l">
              <a:lnSpc>
                <a:spcPct val="100000"/>
              </a:lnSpc>
              <a:spcBef>
                <a:spcPts val="1000"/>
              </a:spcBef>
              <a:spcAft>
                <a:spcPts val="0"/>
              </a:spcAft>
              <a:buSzPts val="2400"/>
              <a:buChar char="•"/>
            </a:pPr>
            <a:r>
              <a:rPr lang="en-US"/>
              <a:t>Social gatherings.</a:t>
            </a:r>
            <a:endParaRPr/>
          </a:p>
          <a:p>
            <a:pPr indent="-381000" lvl="1" marL="914400" rtl="0" algn="l">
              <a:lnSpc>
                <a:spcPct val="100000"/>
              </a:lnSpc>
              <a:spcBef>
                <a:spcPts val="1000"/>
              </a:spcBef>
              <a:spcAft>
                <a:spcPts val="0"/>
              </a:spcAft>
              <a:buSzPts val="2400"/>
              <a:buChar char="•"/>
            </a:pPr>
            <a:r>
              <a:rPr lang="en-US"/>
              <a:t>Charitable fundraising.</a:t>
            </a:r>
            <a:endParaRPr/>
          </a:p>
          <a:p>
            <a:pPr indent="-381000" lvl="1" marL="914400" rtl="0" algn="l">
              <a:lnSpc>
                <a:spcPct val="100000"/>
              </a:lnSpc>
              <a:spcBef>
                <a:spcPts val="1000"/>
              </a:spcBef>
              <a:spcAft>
                <a:spcPts val="0"/>
              </a:spcAft>
              <a:buSzPts val="2400"/>
              <a:buChar char="•"/>
            </a:pPr>
            <a:r>
              <a:rPr lang="en-US"/>
              <a:t>Awards and recognition.</a:t>
            </a:r>
            <a:endParaRPr/>
          </a:p>
          <a:p>
            <a:pPr indent="-381000" lvl="1" marL="914400" rtl="0" algn="l">
              <a:lnSpc>
                <a:spcPct val="100000"/>
              </a:lnSpc>
              <a:spcBef>
                <a:spcPts val="1000"/>
              </a:spcBef>
              <a:spcAft>
                <a:spcPts val="0"/>
              </a:spcAft>
              <a:buSzPts val="2400"/>
              <a:buChar char="•"/>
            </a:pPr>
            <a:r>
              <a:rPr lang="en-US"/>
              <a:t>Participation in councils/committees/groups.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8a1ba39dee_1_18"/>
          <p:cNvSpPr txBox="1"/>
          <p:nvPr>
            <p:ph type="title"/>
          </p:nvPr>
        </p:nvSpPr>
        <p:spPr>
          <a:xfrm>
            <a:off x="752888" y="274638"/>
            <a:ext cx="7933800" cy="7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NOAA Policies and Procedures</a:t>
            </a:r>
            <a:endParaRPr/>
          </a:p>
        </p:txBody>
      </p:sp>
      <p:sp>
        <p:nvSpPr>
          <p:cNvPr id="242" name="Google Shape;242;g8a1ba39dee_1_18"/>
          <p:cNvSpPr txBox="1"/>
          <p:nvPr>
            <p:ph idx="1" type="body"/>
          </p:nvPr>
        </p:nvSpPr>
        <p:spPr>
          <a:xfrm>
            <a:off x="752888" y="1219200"/>
            <a:ext cx="7933800" cy="4953000"/>
          </a:xfrm>
          <a:prstGeom prst="rect">
            <a:avLst/>
          </a:prstGeom>
          <a:noFill/>
          <a:ln>
            <a:noFill/>
          </a:ln>
        </p:spPr>
        <p:txBody>
          <a:bodyPr anchorCtr="0" anchor="t" bIns="91425" lIns="91425" spcFirstLastPara="1" rIns="91425" wrap="square" tIns="91425">
            <a:noAutofit/>
          </a:bodyPr>
          <a:lstStyle/>
          <a:p>
            <a:pPr indent="-406400" lvl="0" marL="457200" rtl="0" algn="l">
              <a:lnSpc>
                <a:spcPct val="100000"/>
              </a:lnSpc>
              <a:spcBef>
                <a:spcPts val="560"/>
              </a:spcBef>
              <a:spcAft>
                <a:spcPts val="0"/>
              </a:spcAft>
              <a:buSzPts val="2800"/>
              <a:buChar char="•"/>
            </a:pPr>
            <a:r>
              <a:rPr lang="en-US"/>
              <a:t>Additional areas of discussion con’t:</a:t>
            </a:r>
            <a:endParaRPr/>
          </a:p>
          <a:p>
            <a:pPr indent="-381000" lvl="1" marL="914400" rtl="0" algn="l">
              <a:lnSpc>
                <a:spcPct val="100000"/>
              </a:lnSpc>
              <a:spcBef>
                <a:spcPts val="1000"/>
              </a:spcBef>
              <a:spcAft>
                <a:spcPts val="0"/>
              </a:spcAft>
              <a:buSzPts val="2400"/>
              <a:buChar char="•"/>
            </a:pPr>
            <a:r>
              <a:rPr lang="en-US"/>
              <a:t>Participation in evaluation of proposals.</a:t>
            </a:r>
            <a:endParaRPr/>
          </a:p>
          <a:p>
            <a:pPr indent="-381000" lvl="1" marL="914400" rtl="0" algn="l">
              <a:lnSpc>
                <a:spcPct val="100000"/>
              </a:lnSpc>
              <a:spcBef>
                <a:spcPts val="1000"/>
              </a:spcBef>
              <a:spcAft>
                <a:spcPts val="0"/>
              </a:spcAft>
              <a:buSzPts val="2400"/>
              <a:buChar char="•"/>
            </a:pPr>
            <a:r>
              <a:rPr lang="en-US"/>
              <a:t>Other situations:</a:t>
            </a:r>
            <a:endParaRPr/>
          </a:p>
          <a:p>
            <a:pPr indent="-355600" lvl="2" marL="1371600" rtl="0" algn="l">
              <a:lnSpc>
                <a:spcPct val="100000"/>
              </a:lnSpc>
              <a:spcBef>
                <a:spcPts val="1000"/>
              </a:spcBef>
              <a:spcAft>
                <a:spcPts val="0"/>
              </a:spcAft>
              <a:buSzPts val="2000"/>
              <a:buChar char="•"/>
            </a:pPr>
            <a:r>
              <a:rPr lang="en-US"/>
              <a:t>Inclement weather dismissal.</a:t>
            </a:r>
            <a:endParaRPr/>
          </a:p>
          <a:p>
            <a:pPr indent="-355600" lvl="2" marL="1371600" rtl="0" algn="l">
              <a:lnSpc>
                <a:spcPct val="100000"/>
              </a:lnSpc>
              <a:spcBef>
                <a:spcPts val="1000"/>
              </a:spcBef>
              <a:spcAft>
                <a:spcPts val="0"/>
              </a:spcAft>
              <a:buSzPts val="2000"/>
              <a:buChar char="•"/>
            </a:pPr>
            <a:r>
              <a:rPr lang="en-US"/>
              <a:t>Prohibited use of Agency seal.</a:t>
            </a:r>
            <a:endParaRPr/>
          </a:p>
          <a:p>
            <a:pPr indent="-381000" lvl="1" marL="914400" rtl="0" algn="l">
              <a:lnSpc>
                <a:spcPct val="100000"/>
              </a:lnSpc>
              <a:spcBef>
                <a:spcPts val="1000"/>
              </a:spcBef>
              <a:spcAft>
                <a:spcPts val="0"/>
              </a:spcAft>
              <a:buSzPts val="2400"/>
              <a:buChar char="•"/>
            </a:pPr>
            <a:r>
              <a:rPr lang="en-US"/>
              <a:t>Contractor travel in Government vehicles.</a:t>
            </a:r>
            <a:endParaRPr/>
          </a:p>
          <a:p>
            <a:pPr indent="-381000" lvl="1" marL="914400" rtl="0" algn="l">
              <a:lnSpc>
                <a:spcPct val="100000"/>
              </a:lnSpc>
              <a:spcBef>
                <a:spcPts val="1000"/>
              </a:spcBef>
              <a:spcAft>
                <a:spcPts val="0"/>
              </a:spcAft>
              <a:buSzPts val="2400"/>
              <a:buChar char="•"/>
            </a:pPr>
            <a:r>
              <a:rPr lang="en-US"/>
              <a:t>Conflicts of interest, including organizational.</a:t>
            </a:r>
            <a:endParaRPr/>
          </a:p>
          <a:p>
            <a:pPr indent="-381000" lvl="1" marL="914400" rtl="0" algn="l">
              <a:lnSpc>
                <a:spcPct val="100000"/>
              </a:lnSpc>
              <a:spcBef>
                <a:spcPts val="1000"/>
              </a:spcBef>
              <a:spcAft>
                <a:spcPts val="0"/>
              </a:spcAft>
              <a:buSzPts val="2400"/>
              <a:buChar char="•"/>
            </a:pPr>
            <a:r>
              <a:rPr lang="en-US"/>
              <a:t>Teleworking.</a:t>
            </a:r>
            <a:endParaRPr/>
          </a:p>
          <a:p>
            <a:pPr indent="-381000" lvl="1" marL="914400" rtl="0" algn="l">
              <a:lnSpc>
                <a:spcPct val="100000"/>
              </a:lnSpc>
              <a:spcBef>
                <a:spcPts val="1000"/>
              </a:spcBef>
              <a:spcAft>
                <a:spcPts val="0"/>
              </a:spcAft>
              <a:buSzPts val="2400"/>
              <a:buChar char="•"/>
            </a:pPr>
            <a:r>
              <a:rPr lang="en-US"/>
              <a:t>Training.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7043a84377_2_12"/>
          <p:cNvSpPr txBox="1"/>
          <p:nvPr>
            <p:ph type="title"/>
          </p:nvPr>
        </p:nvSpPr>
        <p:spPr>
          <a:xfrm>
            <a:off x="752888" y="274638"/>
            <a:ext cx="7933800" cy="7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49" name="Google Shape;249;g7043a84377_2_12"/>
          <p:cNvSpPr txBox="1"/>
          <p:nvPr>
            <p:ph idx="1" type="body"/>
          </p:nvPr>
        </p:nvSpPr>
        <p:spPr>
          <a:xfrm>
            <a:off x="752888" y="1219200"/>
            <a:ext cx="7933800" cy="4953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560"/>
              </a:spcBef>
              <a:spcAft>
                <a:spcPts val="0"/>
              </a:spcAft>
              <a:buSzPts val="2800"/>
              <a:buNone/>
            </a:pPr>
            <a:r>
              <a:t/>
            </a:r>
            <a:endParaRPr b="1" sz="4800"/>
          </a:p>
          <a:p>
            <a:pPr indent="0" lvl="0" marL="0" rtl="0" algn="ctr">
              <a:lnSpc>
                <a:spcPct val="100000"/>
              </a:lnSpc>
              <a:spcBef>
                <a:spcPts val="560"/>
              </a:spcBef>
              <a:spcAft>
                <a:spcPts val="0"/>
              </a:spcAft>
              <a:buSzPts val="2800"/>
              <a:buNone/>
            </a:pPr>
            <a:r>
              <a:rPr b="1" lang="en-US" sz="4800"/>
              <a:t>Theory Meets Practice</a:t>
            </a:r>
            <a:endParaRPr b="1" sz="4800"/>
          </a:p>
          <a:p>
            <a:pPr indent="0" lvl="0" marL="0" rtl="0" algn="ctr">
              <a:lnSpc>
                <a:spcPct val="100000"/>
              </a:lnSpc>
              <a:spcBef>
                <a:spcPts val="560"/>
              </a:spcBef>
              <a:spcAft>
                <a:spcPts val="0"/>
              </a:spcAft>
              <a:buSzPts val="2800"/>
              <a:buNone/>
            </a:pPr>
            <a:r>
              <a:rPr b="1" lang="en-US" sz="4800"/>
              <a:t>(Additional Scenarios)</a:t>
            </a:r>
            <a:endParaRPr b="1" sz="4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7e1b347b9b_0_48"/>
          <p:cNvSpPr txBox="1"/>
          <p:nvPr>
            <p:ph type="title"/>
          </p:nvPr>
        </p:nvSpPr>
        <p:spPr>
          <a:xfrm>
            <a:off x="752888" y="274638"/>
            <a:ext cx="7933800" cy="7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Scenarios</a:t>
            </a:r>
            <a:endParaRPr/>
          </a:p>
        </p:txBody>
      </p:sp>
      <p:sp>
        <p:nvSpPr>
          <p:cNvPr id="256" name="Google Shape;256;g7e1b347b9b_0_48"/>
          <p:cNvSpPr txBox="1"/>
          <p:nvPr>
            <p:ph idx="1" type="body"/>
          </p:nvPr>
        </p:nvSpPr>
        <p:spPr>
          <a:xfrm>
            <a:off x="752888" y="1002525"/>
            <a:ext cx="7933800" cy="4953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SzPts val="2800"/>
              <a:buNone/>
            </a:pPr>
            <a:r>
              <a:rPr lang="en-US" u="sng"/>
              <a:t>Scenario #1</a:t>
            </a:r>
            <a:endParaRPr u="sng"/>
          </a:p>
          <a:p>
            <a:pPr indent="0" lvl="0" marL="0" rtl="0" algn="l">
              <a:lnSpc>
                <a:spcPct val="100000"/>
              </a:lnSpc>
              <a:spcBef>
                <a:spcPts val="1000"/>
              </a:spcBef>
              <a:spcAft>
                <a:spcPts val="0"/>
              </a:spcAft>
              <a:buSzPts val="2800"/>
              <a:buNone/>
            </a:pPr>
            <a:r>
              <a:rPr b="1" lang="en-US" sz="2400"/>
              <a:t>Situation: </a:t>
            </a:r>
            <a:endParaRPr b="1" sz="2400"/>
          </a:p>
          <a:p>
            <a:pPr indent="0" lvl="0" marL="0" rtl="0" algn="l">
              <a:lnSpc>
                <a:spcPct val="100000"/>
              </a:lnSpc>
              <a:spcBef>
                <a:spcPts val="1000"/>
              </a:spcBef>
              <a:spcAft>
                <a:spcPts val="0"/>
              </a:spcAft>
              <a:buSzPts val="2800"/>
              <a:buNone/>
            </a:pPr>
            <a:r>
              <a:rPr lang="en-US" sz="2200"/>
              <a:t>Bill is a retired GS-12.  He is now a contractor working for ACME Engineering Services in support of a National Marine Fisheries Services (NMFS) Habitat Conservation project.  The project team includes 30 NOAA personnel and 10 support contractors.  Each quarter, the team has an afternoon off-site event or picnic to build team unity and morale.</a:t>
            </a:r>
            <a:endParaRPr sz="2200"/>
          </a:p>
          <a:p>
            <a:pPr indent="0" lvl="0" marL="0" rtl="0" algn="l">
              <a:lnSpc>
                <a:spcPct val="100000"/>
              </a:lnSpc>
              <a:spcBef>
                <a:spcPts val="1000"/>
              </a:spcBef>
              <a:spcAft>
                <a:spcPts val="0"/>
              </a:spcAft>
              <a:buSzPts val="2800"/>
              <a:buNone/>
            </a:pPr>
            <a:r>
              <a:rPr b="1" lang="en-US" sz="2400"/>
              <a:t>Question:</a:t>
            </a:r>
            <a:r>
              <a:rPr lang="en-US" sz="2400"/>
              <a:t>  </a:t>
            </a:r>
            <a:endParaRPr sz="2400"/>
          </a:p>
          <a:p>
            <a:pPr indent="0" lvl="0" marL="0" rtl="0" algn="l">
              <a:lnSpc>
                <a:spcPct val="100000"/>
              </a:lnSpc>
              <a:spcBef>
                <a:spcPts val="1000"/>
              </a:spcBef>
              <a:spcAft>
                <a:spcPts val="0"/>
              </a:spcAft>
              <a:buSzPts val="2800"/>
              <a:buNone/>
            </a:pPr>
            <a:r>
              <a:rPr lang="en-US" sz="2200"/>
              <a:t>As a member of the project team, can Bill just attend as part of his workday?</a:t>
            </a:r>
            <a:endParaRPr sz="2200"/>
          </a:p>
          <a:p>
            <a:pPr indent="0" lvl="0" marL="0" rtl="0" algn="l">
              <a:lnSpc>
                <a:spcPct val="100000"/>
              </a:lnSpc>
              <a:spcBef>
                <a:spcPts val="1000"/>
              </a:spcBef>
              <a:spcAft>
                <a:spcPts val="0"/>
              </a:spcAft>
              <a:buSzPts val="2800"/>
              <a:buNone/>
            </a:pPr>
            <a:br>
              <a:rPr b="1" lang="en-US" sz="2200"/>
            </a:br>
            <a:br>
              <a:rPr b="1" lang="en-US" sz="2400"/>
            </a:br>
            <a:endParaRPr b="1" sz="2400"/>
          </a:p>
          <a:p>
            <a:pPr indent="0" lvl="0" marL="0" rtl="0" algn="l">
              <a:lnSpc>
                <a:spcPct val="100000"/>
              </a:lnSpc>
              <a:spcBef>
                <a:spcPts val="1000"/>
              </a:spcBef>
              <a:spcAft>
                <a:spcPts val="0"/>
              </a:spcAft>
              <a:buSzPts val="2800"/>
              <a:buNone/>
            </a:pPr>
            <a:r>
              <a:t/>
            </a:r>
            <a:endParaRPr sz="2400"/>
          </a:p>
          <a:p>
            <a:pPr indent="0" lvl="0" marL="0" rtl="0" algn="l">
              <a:lnSpc>
                <a:spcPct val="100000"/>
              </a:lnSpc>
              <a:spcBef>
                <a:spcPts val="1000"/>
              </a:spcBef>
              <a:spcAft>
                <a:spcPts val="0"/>
              </a:spcAft>
              <a:buSzPts val="2800"/>
              <a:buNone/>
            </a:pPr>
            <a:r>
              <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7e1b347b9b_0_54"/>
          <p:cNvSpPr txBox="1"/>
          <p:nvPr>
            <p:ph type="title"/>
          </p:nvPr>
        </p:nvSpPr>
        <p:spPr>
          <a:xfrm>
            <a:off x="752888" y="274638"/>
            <a:ext cx="7933800" cy="7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Scenarios</a:t>
            </a:r>
            <a:endParaRPr/>
          </a:p>
        </p:txBody>
      </p:sp>
      <p:sp>
        <p:nvSpPr>
          <p:cNvPr id="263" name="Google Shape;263;g7e1b347b9b_0_54"/>
          <p:cNvSpPr txBox="1"/>
          <p:nvPr>
            <p:ph idx="1" type="body"/>
          </p:nvPr>
        </p:nvSpPr>
        <p:spPr>
          <a:xfrm>
            <a:off x="752900" y="963025"/>
            <a:ext cx="7933800" cy="527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SzPts val="2800"/>
              <a:buNone/>
            </a:pPr>
            <a:r>
              <a:rPr lang="en-US" u="sng"/>
              <a:t>Scenario #1</a:t>
            </a:r>
            <a:endParaRPr u="sng"/>
          </a:p>
          <a:p>
            <a:pPr indent="0" lvl="0" marL="0" rtl="0" algn="l">
              <a:lnSpc>
                <a:spcPct val="100000"/>
              </a:lnSpc>
              <a:spcBef>
                <a:spcPts val="1000"/>
              </a:spcBef>
              <a:spcAft>
                <a:spcPts val="0"/>
              </a:spcAft>
              <a:buSzPts val="2800"/>
              <a:buNone/>
            </a:pPr>
            <a:r>
              <a:rPr b="1" lang="en-US" sz="2400"/>
              <a:t>Answer:</a:t>
            </a:r>
            <a:endParaRPr b="1" sz="2400"/>
          </a:p>
          <a:p>
            <a:pPr indent="-368300" lvl="0" marL="457200" rtl="0" algn="l">
              <a:lnSpc>
                <a:spcPct val="100000"/>
              </a:lnSpc>
              <a:spcBef>
                <a:spcPts val="1000"/>
              </a:spcBef>
              <a:spcAft>
                <a:spcPts val="0"/>
              </a:spcAft>
              <a:buSzPts val="2200"/>
              <a:buChar char="•"/>
            </a:pPr>
            <a:r>
              <a:rPr b="1" lang="en-US" sz="2200"/>
              <a:t>No, Bill cannot attend an off-site event or picnic as part of work billed to the Government.</a:t>
            </a:r>
            <a:endParaRPr sz="2200"/>
          </a:p>
          <a:p>
            <a:pPr indent="-355600" lvl="1" marL="914400" rtl="0" algn="l">
              <a:lnSpc>
                <a:spcPct val="100000"/>
              </a:lnSpc>
              <a:spcBef>
                <a:spcPts val="1000"/>
              </a:spcBef>
              <a:spcAft>
                <a:spcPts val="0"/>
              </a:spcAft>
              <a:buSzPts val="2000"/>
              <a:buChar char="•"/>
            </a:pPr>
            <a:r>
              <a:rPr lang="en-US" sz="2000"/>
              <a:t>Government officials are not authorized to grant “administrative leave or expend Government resources to compensate contractor personnel to attend Government-sanctioned morale-building activities (e.g., picnics, holidays).</a:t>
            </a:r>
            <a:endParaRPr sz="2000"/>
          </a:p>
          <a:p>
            <a:pPr indent="-355600" lvl="1" marL="914400" rtl="0" algn="l">
              <a:lnSpc>
                <a:spcPct val="100000"/>
              </a:lnSpc>
              <a:spcBef>
                <a:spcPts val="1000"/>
              </a:spcBef>
              <a:spcAft>
                <a:spcPts val="0"/>
              </a:spcAft>
              <a:buSzPts val="2000"/>
              <a:buChar char="•"/>
            </a:pPr>
            <a:r>
              <a:rPr lang="en-US" sz="2000"/>
              <a:t>Attendance </a:t>
            </a:r>
            <a:r>
              <a:rPr i="1" lang="en-US" sz="2000"/>
              <a:t>may</a:t>
            </a:r>
            <a:r>
              <a:rPr lang="en-US" sz="2000"/>
              <a:t> be permitted depending on contract terms/conditions; however, it is up to Bill’s employer, ACME Engineering, to decide whether he can have the time off (i.e., be on leave or other unbillable status) in order to attend.</a:t>
            </a:r>
            <a:endParaRPr sz="2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7e1b347b9b_0_36"/>
          <p:cNvSpPr txBox="1"/>
          <p:nvPr>
            <p:ph type="title"/>
          </p:nvPr>
        </p:nvSpPr>
        <p:spPr>
          <a:xfrm>
            <a:off x="752888" y="274638"/>
            <a:ext cx="7933800" cy="7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Scenarios</a:t>
            </a:r>
            <a:endParaRPr/>
          </a:p>
        </p:txBody>
      </p:sp>
      <p:sp>
        <p:nvSpPr>
          <p:cNvPr id="270" name="Google Shape;270;g7e1b347b9b_0_36"/>
          <p:cNvSpPr txBox="1"/>
          <p:nvPr>
            <p:ph idx="1" type="body"/>
          </p:nvPr>
        </p:nvSpPr>
        <p:spPr>
          <a:xfrm>
            <a:off x="752888" y="1025875"/>
            <a:ext cx="7933800" cy="4953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SzPts val="2800"/>
              <a:buNone/>
            </a:pPr>
            <a:r>
              <a:rPr lang="en-US" u="sng"/>
              <a:t>Scenario #2</a:t>
            </a:r>
            <a:endParaRPr u="sng"/>
          </a:p>
          <a:p>
            <a:pPr indent="0" lvl="0" marL="0" rtl="0" algn="l">
              <a:lnSpc>
                <a:spcPct val="100000"/>
              </a:lnSpc>
              <a:spcBef>
                <a:spcPts val="1000"/>
              </a:spcBef>
              <a:spcAft>
                <a:spcPts val="0"/>
              </a:spcAft>
              <a:buSzPts val="2800"/>
              <a:buNone/>
            </a:pPr>
            <a:r>
              <a:rPr b="1" lang="en-US" sz="2400"/>
              <a:t>Situation:</a:t>
            </a:r>
            <a:endParaRPr b="1" sz="2400"/>
          </a:p>
          <a:p>
            <a:pPr indent="0" lvl="0" marL="0" rtl="0" algn="l">
              <a:lnSpc>
                <a:spcPct val="100000"/>
              </a:lnSpc>
              <a:spcBef>
                <a:spcPts val="1000"/>
              </a:spcBef>
              <a:spcAft>
                <a:spcPts val="0"/>
              </a:spcAft>
              <a:buSzPts val="2800"/>
              <a:buNone/>
            </a:pPr>
            <a:r>
              <a:rPr lang="en-US" sz="2200"/>
              <a:t>Dr Smith of Consulting and Engineering Services offers to provide free consulting services to support the requirements development of a project for the NMFS Office of Science and Technology.  The company Vice President offers to provide two weeks consulting services from his “top people” to support the Project Manager (PM).</a:t>
            </a:r>
            <a:endParaRPr sz="2200"/>
          </a:p>
          <a:p>
            <a:pPr indent="0" lvl="0" marL="0" rtl="0" algn="l">
              <a:lnSpc>
                <a:spcPct val="100000"/>
              </a:lnSpc>
              <a:spcBef>
                <a:spcPts val="1000"/>
              </a:spcBef>
              <a:spcAft>
                <a:spcPts val="0"/>
              </a:spcAft>
              <a:buSzPts val="2800"/>
              <a:buNone/>
            </a:pPr>
            <a:r>
              <a:rPr b="1" lang="en-US" sz="2400"/>
              <a:t>Question:</a:t>
            </a:r>
            <a:endParaRPr sz="2400"/>
          </a:p>
          <a:p>
            <a:pPr indent="0" lvl="0" marL="0" rtl="0" algn="l">
              <a:lnSpc>
                <a:spcPct val="100000"/>
              </a:lnSpc>
              <a:spcBef>
                <a:spcPts val="1000"/>
              </a:spcBef>
              <a:spcAft>
                <a:spcPts val="0"/>
              </a:spcAft>
              <a:buSzPts val="2800"/>
              <a:buNone/>
            </a:pPr>
            <a:r>
              <a:rPr lang="en-US" sz="2200"/>
              <a:t>Can the PM accept the service?</a:t>
            </a:r>
            <a:endParaRPr sz="22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7e1b347b9b_0_0"/>
          <p:cNvSpPr txBox="1"/>
          <p:nvPr>
            <p:ph type="title"/>
          </p:nvPr>
        </p:nvSpPr>
        <p:spPr>
          <a:xfrm>
            <a:off x="752888" y="274638"/>
            <a:ext cx="7933800" cy="7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Scenarios</a:t>
            </a:r>
            <a:endParaRPr/>
          </a:p>
        </p:txBody>
      </p:sp>
      <p:sp>
        <p:nvSpPr>
          <p:cNvPr id="277" name="Google Shape;277;g7e1b347b9b_0_0"/>
          <p:cNvSpPr txBox="1"/>
          <p:nvPr>
            <p:ph idx="1" type="body"/>
          </p:nvPr>
        </p:nvSpPr>
        <p:spPr>
          <a:xfrm>
            <a:off x="752888" y="952500"/>
            <a:ext cx="7933800" cy="4953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SzPts val="2800"/>
              <a:buNone/>
            </a:pPr>
            <a:r>
              <a:rPr lang="en-US" u="sng"/>
              <a:t>Scenario #2</a:t>
            </a:r>
            <a:endParaRPr u="sng"/>
          </a:p>
          <a:p>
            <a:pPr indent="0" lvl="0" marL="0" rtl="0" algn="l">
              <a:lnSpc>
                <a:spcPct val="100000"/>
              </a:lnSpc>
              <a:spcBef>
                <a:spcPts val="1000"/>
              </a:spcBef>
              <a:spcAft>
                <a:spcPts val="0"/>
              </a:spcAft>
              <a:buSzPts val="2800"/>
              <a:buNone/>
            </a:pPr>
            <a:r>
              <a:rPr b="1" lang="en-US" sz="2400"/>
              <a:t>Answer:</a:t>
            </a:r>
            <a:endParaRPr b="1" sz="2400"/>
          </a:p>
          <a:p>
            <a:pPr indent="-368300" lvl="0" marL="457200" rtl="0" algn="l">
              <a:lnSpc>
                <a:spcPct val="100000"/>
              </a:lnSpc>
              <a:spcBef>
                <a:spcPts val="1000"/>
              </a:spcBef>
              <a:spcAft>
                <a:spcPts val="0"/>
              </a:spcAft>
              <a:buSzPts val="2200"/>
              <a:buChar char="•"/>
            </a:pPr>
            <a:r>
              <a:rPr b="1" lang="en-US" sz="2200"/>
              <a:t>No.</a:t>
            </a:r>
            <a:r>
              <a:rPr lang="en-US" sz="2200"/>
              <a:t>  Accepting a free services constitutes a violation of the law against accepting voluntary services (31 USC 1342) (except for emergencies involving the safety of human life or the protection of property).</a:t>
            </a:r>
            <a:endParaRPr sz="2200"/>
          </a:p>
          <a:p>
            <a:pPr indent="-355600" lvl="1" marL="914400" rtl="0" algn="l">
              <a:lnSpc>
                <a:spcPct val="100000"/>
              </a:lnSpc>
              <a:spcBef>
                <a:spcPts val="1000"/>
              </a:spcBef>
              <a:spcAft>
                <a:spcPts val="0"/>
              </a:spcAft>
              <a:buSzPts val="2000"/>
              <a:buChar char="•"/>
            </a:pPr>
            <a:r>
              <a:rPr lang="en-US" sz="2000"/>
              <a:t>Refer to Department Administrative Order (DAO) 202-311, Voluntary and Uncompensated Services, for more information.</a:t>
            </a:r>
            <a:endParaRPr sz="2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8af62ba511_0_6"/>
          <p:cNvSpPr txBox="1"/>
          <p:nvPr>
            <p:ph type="title"/>
          </p:nvPr>
        </p:nvSpPr>
        <p:spPr>
          <a:xfrm>
            <a:off x="752888" y="274638"/>
            <a:ext cx="7933800" cy="7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Scenarios</a:t>
            </a:r>
            <a:endParaRPr/>
          </a:p>
        </p:txBody>
      </p:sp>
      <p:sp>
        <p:nvSpPr>
          <p:cNvPr id="284" name="Google Shape;284;g8af62ba511_0_6"/>
          <p:cNvSpPr txBox="1"/>
          <p:nvPr>
            <p:ph idx="1" type="body"/>
          </p:nvPr>
        </p:nvSpPr>
        <p:spPr>
          <a:xfrm>
            <a:off x="752888" y="1219200"/>
            <a:ext cx="7933800" cy="4953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560"/>
              </a:spcBef>
              <a:spcAft>
                <a:spcPts val="0"/>
              </a:spcAft>
              <a:buSzPts val="2800"/>
              <a:buNone/>
            </a:pPr>
            <a:r>
              <a:rPr lang="en-US" u="sng"/>
              <a:t>Scenario #3</a:t>
            </a:r>
            <a:endParaRPr u="sng"/>
          </a:p>
          <a:p>
            <a:pPr indent="0" lvl="0" marL="0" rtl="0" algn="l">
              <a:lnSpc>
                <a:spcPct val="100000"/>
              </a:lnSpc>
              <a:spcBef>
                <a:spcPts val="560"/>
              </a:spcBef>
              <a:spcAft>
                <a:spcPts val="0"/>
              </a:spcAft>
              <a:buSzPts val="2800"/>
              <a:buNone/>
            </a:pPr>
            <a:r>
              <a:rPr b="1" lang="en-US" sz="2400"/>
              <a:t>Situation:</a:t>
            </a:r>
            <a:endParaRPr b="1" sz="2400"/>
          </a:p>
          <a:p>
            <a:pPr indent="0" lvl="0" marL="0" rtl="0" algn="l">
              <a:lnSpc>
                <a:spcPct val="100000"/>
              </a:lnSpc>
              <a:spcBef>
                <a:spcPts val="1000"/>
              </a:spcBef>
              <a:spcAft>
                <a:spcPts val="0"/>
              </a:spcAft>
              <a:buClr>
                <a:srgbClr val="000000"/>
              </a:buClr>
              <a:buSzPts val="2800"/>
              <a:buFont typeface="Arial"/>
              <a:buNone/>
            </a:pPr>
            <a:r>
              <a:rPr lang="en-US" sz="2200"/>
              <a:t>Mary works for ABC Administrative Support Services, Inc.  She has been doing an outstanding job in her position with ABC.  As the Government employee she supports, you want to recognize her for her above-and-beyond performance.</a:t>
            </a:r>
            <a:endParaRPr sz="2200"/>
          </a:p>
          <a:p>
            <a:pPr indent="0" lvl="0" marL="0" rtl="0" algn="l">
              <a:lnSpc>
                <a:spcPct val="100000"/>
              </a:lnSpc>
              <a:spcBef>
                <a:spcPts val="1000"/>
              </a:spcBef>
              <a:spcAft>
                <a:spcPts val="0"/>
              </a:spcAft>
              <a:buClr>
                <a:srgbClr val="000000"/>
              </a:buClr>
              <a:buSzPts val="2800"/>
              <a:buFont typeface="Arial"/>
              <a:buNone/>
            </a:pPr>
            <a:r>
              <a:rPr b="1" lang="en-US" sz="2400"/>
              <a:t>Question: </a:t>
            </a:r>
            <a:endParaRPr b="1" sz="2400"/>
          </a:p>
          <a:p>
            <a:pPr indent="0" lvl="0" marL="0" rtl="0" algn="l">
              <a:lnSpc>
                <a:spcPct val="100000"/>
              </a:lnSpc>
              <a:spcBef>
                <a:spcPts val="1000"/>
              </a:spcBef>
              <a:spcAft>
                <a:spcPts val="0"/>
              </a:spcAft>
              <a:buClr>
                <a:srgbClr val="000000"/>
              </a:buClr>
              <a:buSzPts val="2800"/>
              <a:buFont typeface="Arial"/>
              <a:buNone/>
            </a:pPr>
            <a:r>
              <a:rPr lang="en-US" sz="2200"/>
              <a:t>Can you give her a “Certificate of Appreciation”?</a:t>
            </a:r>
            <a:endParaRPr sz="2200"/>
          </a:p>
          <a:p>
            <a:pPr indent="0" lvl="0" marL="0" rtl="0" algn="l">
              <a:lnSpc>
                <a:spcPct val="100000"/>
              </a:lnSpc>
              <a:spcBef>
                <a:spcPts val="560"/>
              </a:spcBef>
              <a:spcAft>
                <a:spcPts val="0"/>
              </a:spcAft>
              <a:buSzPts val="2800"/>
              <a:buNone/>
            </a:pPr>
            <a:r>
              <a:t/>
            </a:r>
            <a:endParaRPr sz="2400" u="sng"/>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6eec6b58b1_0_0"/>
          <p:cNvSpPr txBox="1"/>
          <p:nvPr>
            <p:ph type="title"/>
          </p:nvPr>
        </p:nvSpPr>
        <p:spPr>
          <a:xfrm>
            <a:off x="752888" y="274638"/>
            <a:ext cx="7933800" cy="7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Introduction</a:t>
            </a:r>
            <a:endParaRPr/>
          </a:p>
        </p:txBody>
      </p:sp>
      <p:sp>
        <p:nvSpPr>
          <p:cNvPr id="108" name="Google Shape;108;g6eec6b58b1_0_0"/>
          <p:cNvSpPr txBox="1"/>
          <p:nvPr>
            <p:ph idx="1" type="body"/>
          </p:nvPr>
        </p:nvSpPr>
        <p:spPr>
          <a:xfrm>
            <a:off x="752888" y="1219200"/>
            <a:ext cx="7933800" cy="4953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560"/>
              </a:spcBef>
              <a:spcAft>
                <a:spcPts val="0"/>
              </a:spcAft>
              <a:buSzPts val="2800"/>
              <a:buNone/>
            </a:pPr>
            <a:r>
              <a:t/>
            </a:r>
            <a:endParaRPr/>
          </a:p>
          <a:p>
            <a:pPr indent="0" lvl="0" marL="0" rtl="0" algn="ctr">
              <a:lnSpc>
                <a:spcPct val="100000"/>
              </a:lnSpc>
              <a:spcBef>
                <a:spcPts val="560"/>
              </a:spcBef>
              <a:spcAft>
                <a:spcPts val="0"/>
              </a:spcAft>
              <a:buSzPts val="2800"/>
              <a:buNone/>
            </a:pPr>
            <a:r>
              <a:rPr lang="en-US" sz="3600"/>
              <a:t>This training aims to mitigate the risks of violations by providing Government employees an understanding of the laws and rules in the Government-contractor relationship.</a:t>
            </a:r>
            <a:endParaRPr sz="3600"/>
          </a:p>
          <a:p>
            <a:pPr indent="0" lvl="0" marL="0" rtl="0" algn="ctr">
              <a:lnSpc>
                <a:spcPct val="100000"/>
              </a:lnSpc>
              <a:spcBef>
                <a:spcPts val="560"/>
              </a:spcBef>
              <a:spcAft>
                <a:spcPts val="0"/>
              </a:spcAft>
              <a:buSzPts val="2800"/>
              <a:buNone/>
            </a:pPr>
            <a:r>
              <a:t/>
            </a:r>
            <a:endParaRPr sz="3600"/>
          </a:p>
          <a:p>
            <a:pPr indent="0" lvl="0" marL="0" rtl="0" algn="ctr">
              <a:lnSpc>
                <a:spcPct val="100000"/>
              </a:lnSpc>
              <a:spcBef>
                <a:spcPts val="560"/>
              </a:spcBef>
              <a:spcAft>
                <a:spcPts val="0"/>
              </a:spcAft>
              <a:buSzPts val="2800"/>
              <a:buNone/>
            </a:pPr>
            <a:r>
              <a:rPr b="1" i="1" lang="en-US" sz="3600"/>
              <a:t>(What and Why)</a:t>
            </a:r>
            <a:endParaRPr b="1" i="1" sz="3600"/>
          </a:p>
          <a:p>
            <a:pPr indent="0" lvl="0" marL="0" rtl="0" algn="ctr">
              <a:lnSpc>
                <a:spcPct val="100000"/>
              </a:lnSpc>
              <a:spcBef>
                <a:spcPts val="560"/>
              </a:spcBef>
              <a:spcAft>
                <a:spcPts val="0"/>
              </a:spcAft>
              <a:buSzPts val="2800"/>
              <a:buNone/>
            </a:pPr>
            <a:r>
              <a:t/>
            </a:r>
            <a:endParaRPr sz="3200"/>
          </a:p>
          <a:p>
            <a:pPr indent="0" lvl="0" marL="0" rtl="0" algn="ctr">
              <a:lnSpc>
                <a:spcPct val="100000"/>
              </a:lnSpc>
              <a:spcBef>
                <a:spcPts val="560"/>
              </a:spcBef>
              <a:spcAft>
                <a:spcPts val="0"/>
              </a:spcAft>
              <a:buSzPts val="2800"/>
              <a:buNone/>
            </a:pPr>
            <a:r>
              <a:t/>
            </a:r>
            <a:endParaRPr b="1" sz="24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8af62ba511_0_12"/>
          <p:cNvSpPr txBox="1"/>
          <p:nvPr>
            <p:ph type="title"/>
          </p:nvPr>
        </p:nvSpPr>
        <p:spPr>
          <a:xfrm>
            <a:off x="752888" y="274638"/>
            <a:ext cx="7933800" cy="7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Scenarios</a:t>
            </a:r>
            <a:endParaRPr/>
          </a:p>
        </p:txBody>
      </p:sp>
      <p:sp>
        <p:nvSpPr>
          <p:cNvPr id="291" name="Google Shape;291;g8af62ba511_0_12"/>
          <p:cNvSpPr txBox="1"/>
          <p:nvPr>
            <p:ph idx="1" type="body"/>
          </p:nvPr>
        </p:nvSpPr>
        <p:spPr>
          <a:xfrm>
            <a:off x="752888" y="1219200"/>
            <a:ext cx="7933800" cy="4953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560"/>
              </a:spcBef>
              <a:spcAft>
                <a:spcPts val="0"/>
              </a:spcAft>
              <a:buSzPts val="2800"/>
              <a:buNone/>
            </a:pPr>
            <a:r>
              <a:rPr lang="en-US" u="sng"/>
              <a:t>Scenario #3</a:t>
            </a:r>
            <a:endParaRPr u="sng"/>
          </a:p>
          <a:p>
            <a:pPr indent="0" lvl="0" marL="0" rtl="0" algn="l">
              <a:lnSpc>
                <a:spcPct val="100000"/>
              </a:lnSpc>
              <a:spcBef>
                <a:spcPts val="560"/>
              </a:spcBef>
              <a:spcAft>
                <a:spcPts val="0"/>
              </a:spcAft>
              <a:buSzPts val="2800"/>
              <a:buNone/>
            </a:pPr>
            <a:r>
              <a:rPr b="1" lang="en-US" sz="2400"/>
              <a:t>Answer:</a:t>
            </a:r>
            <a:endParaRPr b="1" sz="2400"/>
          </a:p>
          <a:p>
            <a:pPr indent="-368300" lvl="0" marL="457200" rtl="0" algn="l">
              <a:lnSpc>
                <a:spcPct val="100000"/>
              </a:lnSpc>
              <a:spcBef>
                <a:spcPts val="560"/>
              </a:spcBef>
              <a:spcAft>
                <a:spcPts val="0"/>
              </a:spcAft>
              <a:buSzPts val="2200"/>
              <a:buChar char="•"/>
            </a:pPr>
            <a:r>
              <a:rPr b="1" lang="en-US" sz="2200"/>
              <a:t>Maybe.</a:t>
            </a:r>
            <a:r>
              <a:rPr lang="en-US" sz="2200"/>
              <a:t>  Federal policy is to </a:t>
            </a:r>
            <a:r>
              <a:rPr lang="en-US" sz="2200" u="sng"/>
              <a:t>not recognize</a:t>
            </a:r>
            <a:r>
              <a:rPr lang="en-US" sz="2200"/>
              <a:t> or </a:t>
            </a:r>
            <a:r>
              <a:rPr lang="en-US" sz="2200" u="sng"/>
              <a:t>endorse</a:t>
            </a:r>
            <a:r>
              <a:rPr lang="en-US" sz="2200"/>
              <a:t> private citizens or private entities that have a commercial or profit-making relationship with the agency, unless the contribution is substantially beyond that specified in the contract.</a:t>
            </a:r>
            <a:endParaRPr sz="2200"/>
          </a:p>
          <a:p>
            <a:pPr indent="-355600" lvl="1" marL="914400" rtl="0" algn="l">
              <a:lnSpc>
                <a:spcPct val="100000"/>
              </a:lnSpc>
              <a:spcBef>
                <a:spcPts val="560"/>
              </a:spcBef>
              <a:spcAft>
                <a:spcPts val="0"/>
              </a:spcAft>
              <a:buSzPts val="2000"/>
              <a:buChar char="•"/>
            </a:pPr>
            <a:r>
              <a:rPr lang="en-US" sz="2000"/>
              <a:t>Certificates of Appreciation are authorized under </a:t>
            </a:r>
            <a:r>
              <a:rPr lang="en-US" sz="2000" u="sng">
                <a:solidFill>
                  <a:schemeClr val="hlink"/>
                </a:solidFill>
                <a:hlinkClick r:id="rId3"/>
              </a:rPr>
              <a:t>NAO 202-451, NOAA Incentive Awards Program</a:t>
            </a:r>
            <a:r>
              <a:rPr lang="en-US" sz="2000"/>
              <a:t>.  The NOAA Incentive Awards Handbook includes the policy and procedures for nomination and approval for an award.</a:t>
            </a:r>
            <a:endParaRPr sz="2000"/>
          </a:p>
          <a:p>
            <a:pPr indent="0" lvl="0" marL="914400" rtl="0" algn="l">
              <a:lnSpc>
                <a:spcPct val="100000"/>
              </a:lnSpc>
              <a:spcBef>
                <a:spcPts val="560"/>
              </a:spcBef>
              <a:spcAft>
                <a:spcPts val="0"/>
              </a:spcAft>
              <a:buClr>
                <a:srgbClr val="000000"/>
              </a:buClr>
              <a:buSzPts val="2800"/>
              <a:buFont typeface="Arial"/>
              <a:buNone/>
            </a:pPr>
            <a:r>
              <a:t/>
            </a:r>
            <a:endParaRPr sz="2200"/>
          </a:p>
          <a:p>
            <a:pPr indent="0" lvl="0" marL="0" rtl="0" algn="l">
              <a:lnSpc>
                <a:spcPct val="100000"/>
              </a:lnSpc>
              <a:spcBef>
                <a:spcPts val="560"/>
              </a:spcBef>
              <a:spcAft>
                <a:spcPts val="0"/>
              </a:spcAft>
              <a:buSzPts val="2800"/>
              <a:buNone/>
            </a:pPr>
            <a:r>
              <a:t/>
            </a:r>
            <a:endParaRPr b="1" sz="2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8af62ba511_0_18"/>
          <p:cNvSpPr txBox="1"/>
          <p:nvPr>
            <p:ph type="title"/>
          </p:nvPr>
        </p:nvSpPr>
        <p:spPr>
          <a:xfrm>
            <a:off x="752888" y="274638"/>
            <a:ext cx="7933800" cy="7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Scenarios</a:t>
            </a:r>
            <a:endParaRPr/>
          </a:p>
        </p:txBody>
      </p:sp>
      <p:sp>
        <p:nvSpPr>
          <p:cNvPr id="298" name="Google Shape;298;g8af62ba511_0_18"/>
          <p:cNvSpPr txBox="1"/>
          <p:nvPr>
            <p:ph idx="1" type="body"/>
          </p:nvPr>
        </p:nvSpPr>
        <p:spPr>
          <a:xfrm>
            <a:off x="752888" y="1219200"/>
            <a:ext cx="7933800" cy="4953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560"/>
              </a:spcBef>
              <a:spcAft>
                <a:spcPts val="0"/>
              </a:spcAft>
              <a:buSzPts val="2800"/>
              <a:buNone/>
            </a:pPr>
            <a:r>
              <a:rPr lang="en-US" u="sng"/>
              <a:t>Scenario #4</a:t>
            </a:r>
            <a:endParaRPr u="sng"/>
          </a:p>
          <a:p>
            <a:pPr indent="0" lvl="0" marL="0" rtl="0" algn="l">
              <a:lnSpc>
                <a:spcPct val="100000"/>
              </a:lnSpc>
              <a:spcBef>
                <a:spcPts val="560"/>
              </a:spcBef>
              <a:spcAft>
                <a:spcPts val="0"/>
              </a:spcAft>
              <a:buSzPts val="2800"/>
              <a:buNone/>
            </a:pPr>
            <a:r>
              <a:rPr b="1" lang="en-US" sz="2400"/>
              <a:t>Situation:</a:t>
            </a:r>
            <a:endParaRPr b="1" sz="2400"/>
          </a:p>
          <a:p>
            <a:pPr indent="0" lvl="0" marL="0" rtl="0" algn="l">
              <a:lnSpc>
                <a:spcPct val="100000"/>
              </a:lnSpc>
              <a:spcBef>
                <a:spcPts val="1000"/>
              </a:spcBef>
              <a:spcAft>
                <a:spcPts val="0"/>
              </a:spcAft>
              <a:buClr>
                <a:srgbClr val="000000"/>
              </a:buClr>
              <a:buSzPts val="2800"/>
              <a:buFont typeface="Arial"/>
              <a:buNone/>
            </a:pPr>
            <a:r>
              <a:rPr lang="en-US" sz="2200"/>
              <a:t>Margaret works for ACME Telecommunications and serves as a technical advisor on an Advisory and Assistance (A&amp;AS) contract in support of the Northwest Fisheries Science Center (NFSC).  Margaret also was an NCAA Volleyball player at the University of Massachusetts.  The NOAA Sports Day is in two weeks and NFSC could really use Margaret on their co-ed volleyball team.  </a:t>
            </a:r>
            <a:endParaRPr sz="2200"/>
          </a:p>
          <a:p>
            <a:pPr indent="0" lvl="0" marL="0" rtl="0" algn="l">
              <a:lnSpc>
                <a:spcPct val="100000"/>
              </a:lnSpc>
              <a:spcBef>
                <a:spcPts val="1000"/>
              </a:spcBef>
              <a:spcAft>
                <a:spcPts val="0"/>
              </a:spcAft>
              <a:buClr>
                <a:srgbClr val="000000"/>
              </a:buClr>
              <a:buSzPts val="2800"/>
              <a:buFont typeface="Arial"/>
              <a:buNone/>
            </a:pPr>
            <a:r>
              <a:rPr b="1" lang="en-US" sz="2400"/>
              <a:t>Question:</a:t>
            </a:r>
            <a:endParaRPr b="1" sz="2400"/>
          </a:p>
          <a:p>
            <a:pPr indent="0" lvl="0" marL="0" rtl="0" algn="l">
              <a:lnSpc>
                <a:spcPct val="100000"/>
              </a:lnSpc>
              <a:spcBef>
                <a:spcPts val="1000"/>
              </a:spcBef>
              <a:spcAft>
                <a:spcPts val="0"/>
              </a:spcAft>
              <a:buClr>
                <a:srgbClr val="000000"/>
              </a:buClr>
              <a:buSzPts val="2800"/>
              <a:buFont typeface="Arial"/>
              <a:buNone/>
            </a:pPr>
            <a:r>
              <a:rPr lang="en-US" sz="2200"/>
              <a:t>As a contractor, could Margaret play for the NFSC Volleyball squad at Sports Day?</a:t>
            </a:r>
            <a:endParaRPr sz="2200"/>
          </a:p>
          <a:p>
            <a:pPr indent="0" lvl="0" marL="0" rtl="0" algn="l">
              <a:lnSpc>
                <a:spcPct val="100000"/>
              </a:lnSpc>
              <a:spcBef>
                <a:spcPts val="1000"/>
              </a:spcBef>
              <a:spcAft>
                <a:spcPts val="0"/>
              </a:spcAft>
              <a:buClr>
                <a:srgbClr val="000000"/>
              </a:buClr>
              <a:buSzPts val="2800"/>
              <a:buFont typeface="Arial"/>
              <a:buNone/>
            </a:pPr>
            <a:r>
              <a:t/>
            </a:r>
            <a:endParaRPr sz="2200"/>
          </a:p>
          <a:p>
            <a:pPr indent="0" lvl="0" marL="0" rtl="0" algn="l">
              <a:lnSpc>
                <a:spcPct val="100000"/>
              </a:lnSpc>
              <a:spcBef>
                <a:spcPts val="560"/>
              </a:spcBef>
              <a:spcAft>
                <a:spcPts val="0"/>
              </a:spcAft>
              <a:buSzPts val="2800"/>
              <a:buNone/>
            </a:pPr>
            <a:r>
              <a:t/>
            </a: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8af62ba511_0_24"/>
          <p:cNvSpPr txBox="1"/>
          <p:nvPr>
            <p:ph type="title"/>
          </p:nvPr>
        </p:nvSpPr>
        <p:spPr>
          <a:xfrm>
            <a:off x="752888" y="274638"/>
            <a:ext cx="7933800" cy="7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Scenarios</a:t>
            </a:r>
            <a:endParaRPr/>
          </a:p>
        </p:txBody>
      </p:sp>
      <p:sp>
        <p:nvSpPr>
          <p:cNvPr id="305" name="Google Shape;305;g8af62ba511_0_24"/>
          <p:cNvSpPr txBox="1"/>
          <p:nvPr>
            <p:ph idx="1" type="body"/>
          </p:nvPr>
        </p:nvSpPr>
        <p:spPr>
          <a:xfrm>
            <a:off x="752888" y="1219200"/>
            <a:ext cx="7933800" cy="4953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560"/>
              </a:spcBef>
              <a:spcAft>
                <a:spcPts val="0"/>
              </a:spcAft>
              <a:buSzPts val="2800"/>
              <a:buNone/>
            </a:pPr>
            <a:r>
              <a:rPr lang="en-US" u="sng"/>
              <a:t>Scenario #4</a:t>
            </a:r>
            <a:endParaRPr u="sng"/>
          </a:p>
          <a:p>
            <a:pPr indent="0" lvl="0" marL="0" rtl="0" algn="l">
              <a:lnSpc>
                <a:spcPct val="100000"/>
              </a:lnSpc>
              <a:spcBef>
                <a:spcPts val="1000"/>
              </a:spcBef>
              <a:spcAft>
                <a:spcPts val="0"/>
              </a:spcAft>
              <a:buClr>
                <a:srgbClr val="000000"/>
              </a:buClr>
              <a:buSzPts val="2800"/>
              <a:buFont typeface="Arial"/>
              <a:buNone/>
            </a:pPr>
            <a:r>
              <a:rPr b="1" lang="en-US" sz="2400"/>
              <a:t>Answer:</a:t>
            </a:r>
            <a:endParaRPr b="1" sz="2400"/>
          </a:p>
          <a:p>
            <a:pPr indent="-368300" lvl="0" marL="457200" rtl="0" algn="l">
              <a:lnSpc>
                <a:spcPct val="100000"/>
              </a:lnSpc>
              <a:spcBef>
                <a:spcPts val="1000"/>
              </a:spcBef>
              <a:spcAft>
                <a:spcPts val="0"/>
              </a:spcAft>
              <a:buSzPts val="2200"/>
              <a:buChar char="•"/>
            </a:pPr>
            <a:r>
              <a:rPr b="1" lang="en-US" sz="2200"/>
              <a:t>No.  Margaret cannot participate in this event as part of work billed to the Government.</a:t>
            </a:r>
            <a:endParaRPr b="1" sz="2200"/>
          </a:p>
          <a:p>
            <a:pPr indent="-355600" lvl="1" marL="914400" rtl="0" algn="l">
              <a:lnSpc>
                <a:spcPct val="100000"/>
              </a:lnSpc>
              <a:spcBef>
                <a:spcPts val="1000"/>
              </a:spcBef>
              <a:spcAft>
                <a:spcPts val="0"/>
              </a:spcAft>
              <a:buSzPts val="2000"/>
              <a:buChar char="•"/>
            </a:pPr>
            <a:r>
              <a:rPr lang="en-US" sz="2000"/>
              <a:t>While attendance </a:t>
            </a:r>
            <a:r>
              <a:rPr i="1" lang="en-US" sz="2000"/>
              <a:t>may</a:t>
            </a:r>
            <a:r>
              <a:rPr lang="en-US" sz="2000"/>
              <a:t> be permitted depending on contract terms/conditions and whether the NOAA Sports Day officials allow contractors to participate, it is up to Margaret’s employer to decide whether she can have the time off (i.e., be on leave or other unbillable status) in order to participate.</a:t>
            </a:r>
            <a:endParaRPr u="sng"/>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6f4b16fc2c_0_0"/>
          <p:cNvSpPr txBox="1"/>
          <p:nvPr>
            <p:ph type="title"/>
          </p:nvPr>
        </p:nvSpPr>
        <p:spPr>
          <a:xfrm>
            <a:off x="752888" y="274638"/>
            <a:ext cx="7933800" cy="7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Conclusion</a:t>
            </a:r>
            <a:endParaRPr/>
          </a:p>
        </p:txBody>
      </p:sp>
      <p:sp>
        <p:nvSpPr>
          <p:cNvPr id="312" name="Google Shape;312;g6f4b16fc2c_0_0"/>
          <p:cNvSpPr txBox="1"/>
          <p:nvPr>
            <p:ph idx="1" type="body"/>
          </p:nvPr>
        </p:nvSpPr>
        <p:spPr>
          <a:xfrm>
            <a:off x="752900" y="1066950"/>
            <a:ext cx="7933800" cy="5146500"/>
          </a:xfrm>
          <a:prstGeom prst="rect">
            <a:avLst/>
          </a:prstGeom>
          <a:noFill/>
          <a:ln>
            <a:noFill/>
          </a:ln>
        </p:spPr>
        <p:txBody>
          <a:bodyPr anchorCtr="0" anchor="t" bIns="91425" lIns="91425" spcFirstLastPara="1" rIns="91425" wrap="square" tIns="91425">
            <a:noAutofit/>
          </a:bodyPr>
          <a:lstStyle/>
          <a:p>
            <a:pPr indent="-406400" lvl="0" marL="457200" rtl="0" algn="l">
              <a:lnSpc>
                <a:spcPct val="100000"/>
              </a:lnSpc>
              <a:spcBef>
                <a:spcPts val="1000"/>
              </a:spcBef>
              <a:spcAft>
                <a:spcPts val="0"/>
              </a:spcAft>
              <a:buSzPts val="2800"/>
              <a:buChar char="•"/>
            </a:pPr>
            <a:r>
              <a:rPr lang="en-US"/>
              <a:t>Being familiar with the information in this briefing will help you to maintain appropriate relationships with contractors.</a:t>
            </a:r>
            <a:endParaRPr/>
          </a:p>
          <a:p>
            <a:pPr indent="-406400" lvl="0" marL="457200" rtl="0" algn="l">
              <a:lnSpc>
                <a:spcPct val="100000"/>
              </a:lnSpc>
              <a:spcBef>
                <a:spcPts val="1000"/>
              </a:spcBef>
              <a:spcAft>
                <a:spcPts val="0"/>
              </a:spcAft>
              <a:buSzPts val="2800"/>
              <a:buChar char="•"/>
            </a:pPr>
            <a:r>
              <a:rPr lang="en-US"/>
              <a:t>If you find yourself in a situation that is not addressed or you have any doubt as to how to handle a contracting situation, contact the </a:t>
            </a:r>
            <a:r>
              <a:rPr lang="en-US">
                <a:extLst>
                  <a:ext uri="http://customooxmlschemas.google.com/">
                    <go:slidesCustomData xmlns:go="http://customooxmlschemas.google.com/" textRoundtripDataId="4"/>
                  </a:ext>
                </a:extLst>
              </a:rPr>
              <a:t>OGC</a:t>
            </a:r>
            <a:r>
              <a:rPr lang="en-US"/>
              <a:t> or your AGO </a:t>
            </a:r>
            <a:r>
              <a:rPr lang="en-US">
                <a:extLst>
                  <a:ext uri="http://customooxmlschemas.google.com/">
                    <go:slidesCustomData xmlns:go="http://customooxmlschemas.google.com/" textRoundtripDataId="5"/>
                  </a:ext>
                </a:extLst>
              </a:rPr>
              <a:t>servicing acquisition division</a:t>
            </a:r>
            <a:r>
              <a:rPr lang="en-US"/>
              <a:t>, respectively, and ask for clarification.</a:t>
            </a:r>
            <a:endParaRPr/>
          </a:p>
          <a:p>
            <a:pPr indent="-406400" lvl="0" marL="457200" rtl="0" algn="l">
              <a:lnSpc>
                <a:spcPct val="100000"/>
              </a:lnSpc>
              <a:spcBef>
                <a:spcPts val="1000"/>
              </a:spcBef>
              <a:spcAft>
                <a:spcPts val="0"/>
              </a:spcAft>
              <a:buSzPts val="2800"/>
              <a:buChar char="•"/>
            </a:pPr>
            <a:r>
              <a:rPr lang="en-US"/>
              <a:t>Common Questions and Answers are provided on the comprehensive training version.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8a8d592870_0_120"/>
          <p:cNvSpPr txBox="1"/>
          <p:nvPr>
            <p:ph type="title"/>
          </p:nvPr>
        </p:nvSpPr>
        <p:spPr>
          <a:xfrm>
            <a:off x="752888" y="274638"/>
            <a:ext cx="7933800" cy="7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Policy and Procedural Resources</a:t>
            </a:r>
            <a:endParaRPr/>
          </a:p>
        </p:txBody>
      </p:sp>
      <p:sp>
        <p:nvSpPr>
          <p:cNvPr id="319" name="Google Shape;319;g8a8d592870_0_120"/>
          <p:cNvSpPr txBox="1"/>
          <p:nvPr>
            <p:ph idx="1" type="body"/>
          </p:nvPr>
        </p:nvSpPr>
        <p:spPr>
          <a:xfrm>
            <a:off x="752900" y="1066950"/>
            <a:ext cx="8084100" cy="5433000"/>
          </a:xfrm>
          <a:prstGeom prst="rect">
            <a:avLst/>
          </a:prstGeom>
          <a:noFill/>
          <a:ln>
            <a:noFill/>
          </a:ln>
        </p:spPr>
        <p:txBody>
          <a:bodyPr anchorCtr="0" anchor="t" bIns="91425" lIns="91425" spcFirstLastPara="1" rIns="91425" wrap="square" tIns="91425">
            <a:noAutofit/>
          </a:bodyPr>
          <a:lstStyle/>
          <a:p>
            <a:pPr indent="-406400" lvl="0" marL="457200" rtl="0" algn="l">
              <a:lnSpc>
                <a:spcPct val="100000"/>
              </a:lnSpc>
              <a:spcBef>
                <a:spcPts val="560"/>
              </a:spcBef>
              <a:spcAft>
                <a:spcPts val="0"/>
              </a:spcAft>
              <a:buSzPts val="2800"/>
              <a:buChar char="•"/>
            </a:pPr>
            <a:r>
              <a:rPr lang="en-US"/>
              <a:t>Federal Acquisition Regulation (FAR) Part 3, Improper Business Practices and Personal Conflicts of Interest. </a:t>
            </a:r>
            <a:endParaRPr/>
          </a:p>
          <a:p>
            <a:pPr indent="-406400" lvl="0" marL="457200" rtl="0" algn="l">
              <a:lnSpc>
                <a:spcPct val="100000"/>
              </a:lnSpc>
              <a:spcBef>
                <a:spcPts val="560"/>
              </a:spcBef>
              <a:spcAft>
                <a:spcPts val="0"/>
              </a:spcAft>
              <a:buSzPts val="2800"/>
              <a:buChar char="•"/>
            </a:pPr>
            <a:r>
              <a:rPr lang="en-US"/>
              <a:t>FAR Subpart 7.503, Policy.</a:t>
            </a:r>
            <a:endParaRPr/>
          </a:p>
          <a:p>
            <a:pPr indent="-406400" lvl="0" marL="457200" rtl="0" algn="l">
              <a:lnSpc>
                <a:spcPct val="100000"/>
              </a:lnSpc>
              <a:spcBef>
                <a:spcPts val="560"/>
              </a:spcBef>
              <a:spcAft>
                <a:spcPts val="0"/>
              </a:spcAft>
              <a:buSzPts val="2800"/>
              <a:buChar char="•"/>
            </a:pPr>
            <a:r>
              <a:rPr lang="en-US"/>
              <a:t>FAR Subpart 9.5, Organizational and Consultant Conflicts of Interest.</a:t>
            </a:r>
            <a:endParaRPr/>
          </a:p>
          <a:p>
            <a:pPr indent="-406400" lvl="0" marL="457200" rtl="0" algn="l">
              <a:lnSpc>
                <a:spcPct val="100000"/>
              </a:lnSpc>
              <a:spcBef>
                <a:spcPts val="560"/>
              </a:spcBef>
              <a:spcAft>
                <a:spcPts val="0"/>
              </a:spcAft>
              <a:buSzPts val="2800"/>
              <a:buChar char="•"/>
            </a:pPr>
            <a:r>
              <a:rPr lang="en-US"/>
              <a:t>FAR Subpart 37.1, Service Contracts-General.</a:t>
            </a:r>
            <a:endParaRPr/>
          </a:p>
          <a:p>
            <a:pPr indent="-406400" lvl="0" marL="457200" rtl="0" algn="l">
              <a:lnSpc>
                <a:spcPct val="100000"/>
              </a:lnSpc>
              <a:spcBef>
                <a:spcPts val="1000"/>
              </a:spcBef>
              <a:spcAft>
                <a:spcPts val="0"/>
              </a:spcAft>
              <a:buSzPts val="2800"/>
              <a:buChar char="•"/>
            </a:pPr>
            <a:r>
              <a:rPr lang="en-US" u="sng">
                <a:solidFill>
                  <a:schemeClr val="hlink"/>
                </a:solidFill>
                <a:hlinkClick r:id="rId3"/>
              </a:rPr>
              <a:t>DAO 203-9</a:t>
            </a:r>
            <a:r>
              <a:rPr lang="en-US"/>
              <a:t>, Gifts and Bequests.</a:t>
            </a:r>
            <a:endParaRPr/>
          </a:p>
          <a:p>
            <a:pPr indent="-406400" lvl="0" marL="457200" rtl="0" algn="l">
              <a:lnSpc>
                <a:spcPct val="100000"/>
              </a:lnSpc>
              <a:spcBef>
                <a:spcPts val="1000"/>
              </a:spcBef>
              <a:spcAft>
                <a:spcPts val="0"/>
              </a:spcAft>
              <a:buSzPts val="2800"/>
              <a:buChar char="•"/>
            </a:pPr>
            <a:r>
              <a:rPr lang="en-US" u="sng">
                <a:solidFill>
                  <a:schemeClr val="hlink"/>
                </a:solidFill>
                <a:hlinkClick r:id="rId4"/>
              </a:rPr>
              <a:t>DOC PM 2015-05,</a:t>
            </a:r>
            <a:r>
              <a:rPr lang="en-US"/>
              <a:t> Maintaining Proper Relationships with Support Services Contractors.</a:t>
            </a:r>
            <a:endParaRPr/>
          </a:p>
          <a:p>
            <a:pPr indent="0" lvl="0" marL="457200" rtl="0" algn="l">
              <a:lnSpc>
                <a:spcPct val="100000"/>
              </a:lnSpc>
              <a:spcBef>
                <a:spcPts val="1000"/>
              </a:spcBef>
              <a:spcAft>
                <a:spcPts val="0"/>
              </a:spcAft>
              <a:buSzPts val="2800"/>
              <a:buNone/>
            </a:pPr>
            <a:r>
              <a:t/>
            </a:r>
            <a:endParaRPr/>
          </a:p>
          <a:p>
            <a:pPr indent="0" lvl="0" marL="0" rtl="0" algn="l">
              <a:lnSpc>
                <a:spcPct val="100000"/>
              </a:lnSpc>
              <a:spcBef>
                <a:spcPts val="560"/>
              </a:spcBef>
              <a:spcAft>
                <a:spcPts val="0"/>
              </a:spcAft>
              <a:buSzPts val="28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8a8d592870_0_126"/>
          <p:cNvSpPr txBox="1"/>
          <p:nvPr>
            <p:ph type="title"/>
          </p:nvPr>
        </p:nvSpPr>
        <p:spPr>
          <a:xfrm>
            <a:off x="752888" y="274638"/>
            <a:ext cx="7933800" cy="7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Policy and Procedural Resources</a:t>
            </a:r>
            <a:endParaRPr/>
          </a:p>
        </p:txBody>
      </p:sp>
      <p:sp>
        <p:nvSpPr>
          <p:cNvPr id="326" name="Google Shape;326;g8a8d592870_0_126"/>
          <p:cNvSpPr txBox="1"/>
          <p:nvPr>
            <p:ph idx="1" type="body"/>
          </p:nvPr>
        </p:nvSpPr>
        <p:spPr>
          <a:xfrm>
            <a:off x="752900" y="1219200"/>
            <a:ext cx="8218500" cy="4953000"/>
          </a:xfrm>
          <a:prstGeom prst="rect">
            <a:avLst/>
          </a:prstGeom>
          <a:noFill/>
          <a:ln>
            <a:noFill/>
          </a:ln>
        </p:spPr>
        <p:txBody>
          <a:bodyPr anchorCtr="0" anchor="t" bIns="91425" lIns="91425" spcFirstLastPara="1" rIns="91425" wrap="square" tIns="91425">
            <a:noAutofit/>
          </a:bodyPr>
          <a:lstStyle/>
          <a:p>
            <a:pPr indent="-406400" lvl="0" marL="457200" rtl="0" algn="l">
              <a:lnSpc>
                <a:spcPct val="100000"/>
              </a:lnSpc>
              <a:spcBef>
                <a:spcPts val="1000"/>
              </a:spcBef>
              <a:spcAft>
                <a:spcPts val="0"/>
              </a:spcAft>
              <a:buSzPts val="2800"/>
              <a:buChar char="•"/>
            </a:pPr>
            <a:r>
              <a:rPr lang="en-US" u="sng">
                <a:solidFill>
                  <a:schemeClr val="hlink"/>
                </a:solidFill>
                <a:hlinkClick r:id="rId3"/>
              </a:rPr>
              <a:t>DOC Office of Human Resources Management Performance Management Handbook.</a:t>
            </a:r>
            <a:endParaRPr/>
          </a:p>
          <a:p>
            <a:pPr indent="-406400" lvl="0" marL="457200" rtl="0" algn="l">
              <a:lnSpc>
                <a:spcPct val="100000"/>
              </a:lnSpc>
              <a:spcBef>
                <a:spcPts val="1000"/>
              </a:spcBef>
              <a:spcAft>
                <a:spcPts val="0"/>
              </a:spcAft>
              <a:buSzPts val="2800"/>
              <a:buChar char="•"/>
            </a:pPr>
            <a:r>
              <a:rPr lang="en-US" u="sng">
                <a:solidFill>
                  <a:schemeClr val="hlink"/>
                </a:solidFill>
                <a:hlinkClick r:id="rId4"/>
              </a:rPr>
              <a:t>NOAA Administrative Order 202-451</a:t>
            </a:r>
            <a:r>
              <a:rPr lang="en-US"/>
              <a:t>, NOAA Incentive Awards Program.</a:t>
            </a:r>
            <a:endParaRPr/>
          </a:p>
          <a:p>
            <a:pPr indent="-381000" lvl="0" marL="457200" rtl="0" algn="l">
              <a:lnSpc>
                <a:spcPct val="100000"/>
              </a:lnSpc>
              <a:spcBef>
                <a:spcPts val="1000"/>
              </a:spcBef>
              <a:spcAft>
                <a:spcPts val="0"/>
              </a:spcAft>
              <a:buSzPts val="2400"/>
              <a:buChar char="•"/>
            </a:pPr>
            <a:r>
              <a:rPr lang="en-US" u="sng">
                <a:solidFill>
                  <a:schemeClr val="hlink"/>
                </a:solidFill>
                <a:hlinkClick r:id="rId5"/>
              </a:rPr>
              <a:t>Summary of Ethics Rules 2020</a:t>
            </a:r>
            <a:r>
              <a:rPr lang="en-US"/>
              <a:t> and </a:t>
            </a:r>
            <a:r>
              <a:rPr lang="en-US" u="sng">
                <a:solidFill>
                  <a:schemeClr val="hlink"/>
                </a:solidFill>
                <a:hlinkClick r:id="rId6"/>
              </a:rPr>
              <a:t>Ethics Training</a:t>
            </a:r>
            <a:r>
              <a:rPr lang="en-US"/>
              <a:t>.</a:t>
            </a:r>
            <a:endParaRPr/>
          </a:p>
          <a:p>
            <a:pPr indent="-406400" lvl="0" marL="457200" rtl="0" algn="l">
              <a:lnSpc>
                <a:spcPct val="100000"/>
              </a:lnSpc>
              <a:spcBef>
                <a:spcPts val="1000"/>
              </a:spcBef>
              <a:spcAft>
                <a:spcPts val="0"/>
              </a:spcAft>
              <a:buSzPts val="2800"/>
              <a:buChar char="•"/>
            </a:pPr>
            <a:r>
              <a:rPr lang="en-US" u="sng">
                <a:solidFill>
                  <a:schemeClr val="hlink"/>
                </a:solidFill>
                <a:hlinkClick r:id="rId7"/>
              </a:rPr>
              <a:t>NOAA Finance Handbook</a:t>
            </a:r>
            <a:r>
              <a:rPr lang="en-US"/>
              <a:t>, Gifts and Bequests.</a:t>
            </a:r>
            <a:endParaRPr/>
          </a:p>
          <a:p>
            <a:pPr indent="-406400" lvl="0" marL="457200" rtl="0" algn="l">
              <a:lnSpc>
                <a:spcPct val="100000"/>
              </a:lnSpc>
              <a:spcBef>
                <a:spcPts val="1000"/>
              </a:spcBef>
              <a:spcAft>
                <a:spcPts val="0"/>
              </a:spcAft>
              <a:buSzPts val="2800"/>
              <a:buChar char="•"/>
            </a:pPr>
            <a:r>
              <a:rPr lang="en-US" u="sng">
                <a:solidFill>
                  <a:schemeClr val="hlink"/>
                </a:solidFill>
                <a:hlinkClick r:id="rId8"/>
                <a:extLst>
                  <a:ext uri="http://customooxmlschemas.google.com/">
                    <go:slidesCustomData xmlns:go="http://customooxmlschemas.google.com/" textRoundtripDataId="6"/>
                  </a:ext>
                </a:extLst>
              </a:rPr>
              <a:t>AA 17-03</a:t>
            </a:r>
            <a:r>
              <a:rPr lang="en-US">
                <a:extLst>
                  <a:ext uri="http://customooxmlschemas.google.com/">
                    <go:slidesCustomData xmlns:go="http://customooxmlschemas.google.com/" textRoundtripDataId="7"/>
                  </a:ext>
                </a:extLst>
              </a:rPr>
              <a:t> and </a:t>
            </a:r>
            <a:r>
              <a:rPr lang="en-US" u="sng">
                <a:solidFill>
                  <a:schemeClr val="hlink"/>
                </a:solidFill>
                <a:hlinkClick r:id="rId9"/>
                <a:extLst>
                  <a:ext uri="http://customooxmlschemas.google.com/">
                    <go:slidesCustomData xmlns:go="http://customooxmlschemas.google.com/" textRoundtripDataId="8"/>
                  </a:ext>
                </a:extLst>
              </a:rPr>
              <a:t>NOAA SOP</a:t>
            </a:r>
            <a:r>
              <a:rPr lang="en-US">
                <a:extLst>
                  <a:ext uri="http://customooxmlschemas.google.com/">
                    <go:slidesCustomData xmlns:go="http://customooxmlschemas.google.com/" textRoundtripDataId="9"/>
                  </a:ext>
                </a:extLst>
              </a:rPr>
              <a:t>, </a:t>
            </a:r>
            <a:r>
              <a:rPr lang="en-US">
                <a:extLst>
                  <a:ext uri="http://customooxmlschemas.google.com/">
                    <go:slidesCustomData xmlns:go="http://customooxmlschemas.google.com/" textRoundtripDataId="10"/>
                  </a:ext>
                </a:extLst>
              </a:rPr>
              <a:t>Proper Roles of the Services Contractor (</a:t>
            </a:r>
            <a:r>
              <a:rPr lang="en-US" u="sng">
                <a:solidFill>
                  <a:schemeClr val="hlink"/>
                </a:solidFill>
                <a:hlinkClick r:id="rId10"/>
              </a:rPr>
              <a:t>NOAA Acquisition Manual 1330-37.102-70</a:t>
            </a:r>
            <a:r>
              <a:rPr lang="en-US"/>
              <a:t>)</a:t>
            </a:r>
            <a:r>
              <a:rPr lang="en-US">
                <a:extLst>
                  <a:ext uri="http://customooxmlschemas.google.com/">
                    <go:slidesCustomData xmlns:go="http://customooxmlschemas.google.com/" textRoundtripDataId="11"/>
                  </a:ext>
                </a:extLst>
              </a:rPr>
              <a: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d7042832df_0_0"/>
          <p:cNvSpPr txBox="1"/>
          <p:nvPr>
            <p:ph type="title"/>
          </p:nvPr>
        </p:nvSpPr>
        <p:spPr>
          <a:xfrm>
            <a:off x="534075" y="274650"/>
            <a:ext cx="8460000" cy="7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sz="3100"/>
              <a:t>Training on the Commerce Learning Center (CLC)</a:t>
            </a:r>
            <a:r>
              <a:rPr lang="en-US"/>
              <a:t> </a:t>
            </a:r>
            <a:endParaRPr/>
          </a:p>
        </p:txBody>
      </p:sp>
      <p:sp>
        <p:nvSpPr>
          <p:cNvPr id="333" name="Google Shape;333;gd7042832df_0_0"/>
          <p:cNvSpPr txBox="1"/>
          <p:nvPr>
            <p:ph idx="1" type="body"/>
          </p:nvPr>
        </p:nvSpPr>
        <p:spPr>
          <a:xfrm>
            <a:off x="752900" y="1253425"/>
            <a:ext cx="7933800" cy="4959900"/>
          </a:xfrm>
          <a:prstGeom prst="rect">
            <a:avLst/>
          </a:prstGeom>
          <a:noFill/>
          <a:ln>
            <a:noFill/>
          </a:ln>
        </p:spPr>
        <p:txBody>
          <a:bodyPr anchorCtr="0" anchor="t" bIns="91425" lIns="91425" spcFirstLastPara="1" rIns="91425" wrap="square" tIns="91425">
            <a:noAutofit/>
          </a:bodyPr>
          <a:lstStyle/>
          <a:p>
            <a:pPr indent="-406400" lvl="0" marL="457200" rtl="0" algn="l">
              <a:lnSpc>
                <a:spcPct val="100000"/>
              </a:lnSpc>
              <a:spcBef>
                <a:spcPts val="1000"/>
              </a:spcBef>
              <a:spcAft>
                <a:spcPts val="0"/>
              </a:spcAft>
              <a:buSzPts val="2800"/>
              <a:buChar char="•"/>
            </a:pPr>
            <a:r>
              <a:rPr lang="en-US"/>
              <a:t>An extended version of this course is now available as a module on </a:t>
            </a:r>
            <a:r>
              <a:rPr lang="en-US" u="sng">
                <a:solidFill>
                  <a:schemeClr val="hlink"/>
                </a:solidFill>
                <a:hlinkClick r:id="rId3"/>
              </a:rPr>
              <a:t>CLC</a:t>
            </a:r>
            <a:r>
              <a:rPr lang="en-US"/>
              <a:t> that includes</a:t>
            </a:r>
            <a:r>
              <a:rPr lang="en-US"/>
              <a:t>:</a:t>
            </a:r>
            <a:endParaRPr/>
          </a:p>
          <a:p>
            <a:pPr indent="-381000" lvl="1" marL="914400" rtl="0" algn="l">
              <a:lnSpc>
                <a:spcPct val="100000"/>
              </a:lnSpc>
              <a:spcBef>
                <a:spcPts val="1000"/>
              </a:spcBef>
              <a:spcAft>
                <a:spcPts val="0"/>
              </a:spcAft>
              <a:buSzPts val="2400"/>
              <a:buChar char="•"/>
            </a:pPr>
            <a:r>
              <a:rPr lang="en-US"/>
              <a:t>Knowledge based questions in each section.</a:t>
            </a:r>
            <a:endParaRPr/>
          </a:p>
          <a:p>
            <a:pPr indent="-381000" lvl="1" marL="914400" rtl="0" algn="l">
              <a:lnSpc>
                <a:spcPct val="100000"/>
              </a:lnSpc>
              <a:spcBef>
                <a:spcPts val="1000"/>
              </a:spcBef>
              <a:spcAft>
                <a:spcPts val="0"/>
              </a:spcAft>
              <a:buSzPts val="2400"/>
              <a:buChar char="•"/>
            </a:pPr>
            <a:r>
              <a:rPr lang="en-US"/>
              <a:t>Scenarios and examples for various topics.</a:t>
            </a:r>
            <a:endParaRPr/>
          </a:p>
          <a:p>
            <a:pPr indent="-381000" lvl="1" marL="914400" rtl="0" algn="l">
              <a:lnSpc>
                <a:spcPct val="100000"/>
              </a:lnSpc>
              <a:spcBef>
                <a:spcPts val="1000"/>
              </a:spcBef>
              <a:spcAft>
                <a:spcPts val="0"/>
              </a:spcAft>
              <a:buSzPts val="2400"/>
              <a:buChar char="•"/>
            </a:pPr>
            <a:r>
              <a:rPr lang="en-US"/>
              <a:t>A Q&amp;A section.</a:t>
            </a:r>
            <a:endParaRPr/>
          </a:p>
          <a:p>
            <a:pPr indent="-381000" lvl="1" marL="914400" rtl="0" algn="l">
              <a:lnSpc>
                <a:spcPct val="100000"/>
              </a:lnSpc>
              <a:spcBef>
                <a:spcPts val="1000"/>
              </a:spcBef>
              <a:spcAft>
                <a:spcPts val="0"/>
              </a:spcAft>
              <a:buSzPts val="2400"/>
              <a:buChar char="•"/>
            </a:pPr>
            <a:r>
              <a:rPr lang="en-US"/>
              <a:t>Policy resources.</a:t>
            </a:r>
            <a:endParaRPr/>
          </a:p>
          <a:p>
            <a:pPr indent="-406400" lvl="0" marL="457200" rtl="0" algn="l">
              <a:lnSpc>
                <a:spcPct val="100000"/>
              </a:lnSpc>
              <a:spcBef>
                <a:spcPts val="1000"/>
              </a:spcBef>
              <a:spcAft>
                <a:spcPts val="1000"/>
              </a:spcAft>
              <a:buSzPts val="2800"/>
              <a:buChar char="•"/>
            </a:pPr>
            <a:r>
              <a:rPr lang="en-US"/>
              <a:t>Two continuous learning points are available for the completion of the course.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txBox="1"/>
          <p:nvPr>
            <p:ph type="title"/>
          </p:nvPr>
        </p:nvSpPr>
        <p:spPr>
          <a:xfrm>
            <a:off x="752888" y="274638"/>
            <a:ext cx="7933912" cy="79216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99D8"/>
              </a:buClr>
              <a:buSzPts val="1400"/>
              <a:buFont typeface="Arial"/>
              <a:buNone/>
            </a:pPr>
            <a:r>
              <a:rPr lang="en-US"/>
              <a:t>Facts, Rules, and Risks</a:t>
            </a:r>
            <a:endParaRPr/>
          </a:p>
        </p:txBody>
      </p:sp>
      <p:sp>
        <p:nvSpPr>
          <p:cNvPr id="115" name="Google Shape;115;p2"/>
          <p:cNvSpPr txBox="1"/>
          <p:nvPr>
            <p:ph idx="1" type="body"/>
          </p:nvPr>
        </p:nvSpPr>
        <p:spPr>
          <a:xfrm>
            <a:off x="752888" y="1219200"/>
            <a:ext cx="7933912" cy="5125844"/>
          </a:xfrm>
          <a:prstGeom prst="rect">
            <a:avLst/>
          </a:prstGeom>
          <a:noFill/>
          <a:ln>
            <a:noFill/>
          </a:ln>
        </p:spPr>
        <p:txBody>
          <a:bodyPr anchorCtr="0" anchor="t" bIns="91425" lIns="91425" spcFirstLastPara="1" rIns="91425" wrap="square" tIns="91425">
            <a:normAutofit/>
          </a:bodyPr>
          <a:lstStyle/>
          <a:p>
            <a:pPr indent="-406400" lvl="0" marL="457200" rtl="0" algn="l">
              <a:lnSpc>
                <a:spcPct val="90000"/>
              </a:lnSpc>
              <a:spcBef>
                <a:spcPts val="1000"/>
              </a:spcBef>
              <a:spcAft>
                <a:spcPts val="0"/>
              </a:spcAft>
              <a:buSzPts val="2800"/>
              <a:buChar char="•"/>
            </a:pPr>
            <a:r>
              <a:rPr lang="en-US"/>
              <a:t>FACT:  Federal agencies rely on support contractors to help meet their missions.</a:t>
            </a:r>
            <a:endParaRPr/>
          </a:p>
          <a:p>
            <a:pPr indent="-406400" lvl="0" marL="457200" rtl="0" algn="l">
              <a:lnSpc>
                <a:spcPct val="90000"/>
              </a:lnSpc>
              <a:spcBef>
                <a:spcPts val="1000"/>
              </a:spcBef>
              <a:spcAft>
                <a:spcPts val="0"/>
              </a:spcAft>
              <a:buSzPts val="2800"/>
              <a:buChar char="•"/>
            </a:pPr>
            <a:r>
              <a:rPr lang="en-US"/>
              <a:t>Contractor employees are governed by the terms of the company’s individual contract.</a:t>
            </a:r>
            <a:endParaRPr/>
          </a:p>
          <a:p>
            <a:pPr indent="-406400" lvl="0" marL="457200" rtl="0" algn="l">
              <a:lnSpc>
                <a:spcPct val="90000"/>
              </a:lnSpc>
              <a:spcBef>
                <a:spcPts val="1000"/>
              </a:spcBef>
              <a:spcAft>
                <a:spcPts val="0"/>
              </a:spcAft>
              <a:buSzPts val="2800"/>
              <a:buChar char="•"/>
            </a:pPr>
            <a:r>
              <a:rPr lang="en-US"/>
              <a:t>Inappropriate Government-contractor relationships may expose the Government to unauthorized commitments or other legal implications.</a:t>
            </a:r>
            <a:endParaRPr sz="2400"/>
          </a:p>
          <a:p>
            <a:pPr indent="-381000" lvl="1" marL="914400" rtl="0" algn="l">
              <a:lnSpc>
                <a:spcPct val="90000"/>
              </a:lnSpc>
              <a:spcBef>
                <a:spcPts val="1000"/>
              </a:spcBef>
              <a:spcAft>
                <a:spcPts val="0"/>
              </a:spcAft>
              <a:buSzPts val="2400"/>
              <a:buChar char="•"/>
            </a:pPr>
            <a:r>
              <a:rPr lang="en-US"/>
              <a:t>Appearance of inappropriate behavior or favoritism must be avoided by Government personnel.</a:t>
            </a:r>
            <a:endParaRPr/>
          </a:p>
          <a:p>
            <a:pPr indent="0" lvl="0" marL="457200" rtl="0" algn="l">
              <a:lnSpc>
                <a:spcPct val="90000"/>
              </a:lnSpc>
              <a:spcBef>
                <a:spcPts val="1000"/>
              </a:spcBef>
              <a:spcAft>
                <a:spcPts val="0"/>
              </a:spcAft>
              <a:buSzPts val="2800"/>
              <a:buNone/>
            </a:pPr>
            <a:r>
              <a:t/>
            </a:r>
            <a:endParaRPr/>
          </a:p>
          <a:p>
            <a:pPr indent="0" lvl="0" marL="457200" rtl="0" algn="l">
              <a:lnSpc>
                <a:spcPct val="90000"/>
              </a:lnSpc>
              <a:spcBef>
                <a:spcPts val="1000"/>
              </a:spcBef>
              <a:spcAft>
                <a:spcPts val="0"/>
              </a:spcAft>
              <a:buSzPts val="2800"/>
              <a:buNone/>
            </a:pPr>
            <a:r>
              <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6eec6b58b1_0_54"/>
          <p:cNvSpPr txBox="1"/>
          <p:nvPr>
            <p:ph type="title"/>
          </p:nvPr>
        </p:nvSpPr>
        <p:spPr>
          <a:xfrm>
            <a:off x="752888" y="274638"/>
            <a:ext cx="7933800" cy="7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Personal vs. Non-Personal Services</a:t>
            </a:r>
            <a:endParaRPr/>
          </a:p>
        </p:txBody>
      </p:sp>
      <p:sp>
        <p:nvSpPr>
          <p:cNvPr id="122" name="Google Shape;122;g6eec6b58b1_0_54"/>
          <p:cNvSpPr txBox="1"/>
          <p:nvPr>
            <p:ph idx="1" type="body"/>
          </p:nvPr>
        </p:nvSpPr>
        <p:spPr>
          <a:xfrm>
            <a:off x="752888" y="1066950"/>
            <a:ext cx="7933800" cy="4953000"/>
          </a:xfrm>
          <a:prstGeom prst="rect">
            <a:avLst/>
          </a:prstGeom>
          <a:noFill/>
          <a:ln>
            <a:noFill/>
          </a:ln>
        </p:spPr>
        <p:txBody>
          <a:bodyPr anchorCtr="0" anchor="t" bIns="91425" lIns="91425" spcFirstLastPara="1" rIns="91425" wrap="square" tIns="91425">
            <a:noAutofit/>
          </a:bodyPr>
          <a:lstStyle/>
          <a:p>
            <a:pPr indent="-406400" lvl="0" marL="457200" rtl="0" algn="l">
              <a:lnSpc>
                <a:spcPct val="100000"/>
              </a:lnSpc>
              <a:spcBef>
                <a:spcPts val="1000"/>
              </a:spcBef>
              <a:spcAft>
                <a:spcPts val="0"/>
              </a:spcAft>
              <a:buSzPts val="2800"/>
              <a:buChar char="•"/>
            </a:pPr>
            <a:r>
              <a:rPr lang="en-US" u="sng"/>
              <a:t>Personal</a:t>
            </a:r>
            <a:r>
              <a:rPr lang="en-US"/>
              <a:t> services contract employees are supervised and managed by the Government.  NOAA does </a:t>
            </a:r>
            <a:r>
              <a:rPr b="1" i="1" lang="en-US"/>
              <a:t>not</a:t>
            </a:r>
            <a:r>
              <a:rPr b="1" lang="en-US"/>
              <a:t> </a:t>
            </a:r>
            <a:r>
              <a:rPr lang="en-US"/>
              <a:t>have personal services contracting authority.</a:t>
            </a:r>
            <a:endParaRPr/>
          </a:p>
          <a:p>
            <a:pPr indent="-406400" lvl="0" marL="457200" rtl="0" algn="l">
              <a:lnSpc>
                <a:spcPct val="100000"/>
              </a:lnSpc>
              <a:spcBef>
                <a:spcPts val="1000"/>
              </a:spcBef>
              <a:spcAft>
                <a:spcPts val="0"/>
              </a:spcAft>
              <a:buSzPts val="2800"/>
              <a:buChar char="•"/>
            </a:pPr>
            <a:r>
              <a:rPr lang="en-US" u="sng"/>
              <a:t>Non-personal</a:t>
            </a:r>
            <a:r>
              <a:rPr lang="en-US"/>
              <a:t> services contract employees are supervised and managed by the company.</a:t>
            </a:r>
            <a:endParaRPr/>
          </a:p>
          <a:p>
            <a:pPr indent="-406400" lvl="1" marL="914400" rtl="0" algn="l">
              <a:lnSpc>
                <a:spcPct val="100000"/>
              </a:lnSpc>
              <a:spcBef>
                <a:spcPts val="1000"/>
              </a:spcBef>
              <a:spcAft>
                <a:spcPts val="0"/>
              </a:spcAft>
              <a:buSzPts val="2800"/>
              <a:buChar char="•"/>
            </a:pPr>
            <a:r>
              <a:rPr lang="en-US"/>
              <a:t>An arms-length relationship must exists between the Government and its contract employees. </a:t>
            </a:r>
            <a:endParaRPr/>
          </a:p>
          <a:p>
            <a:pPr indent="-406400" lvl="0" marL="457200" rtl="0" algn="l">
              <a:lnSpc>
                <a:spcPct val="100000"/>
              </a:lnSpc>
              <a:spcBef>
                <a:spcPts val="1000"/>
              </a:spcBef>
              <a:spcAft>
                <a:spcPts val="0"/>
              </a:spcAft>
              <a:buSzPts val="2800"/>
              <a:buChar char="•"/>
            </a:pPr>
            <a:r>
              <a:rPr lang="en-US"/>
              <a:t>The difference between personal and non-personal is “control’.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
          <p:cNvSpPr txBox="1"/>
          <p:nvPr>
            <p:ph type="title"/>
          </p:nvPr>
        </p:nvSpPr>
        <p:spPr>
          <a:xfrm>
            <a:off x="752888" y="274638"/>
            <a:ext cx="7933912" cy="79216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99D8"/>
              </a:buClr>
              <a:buSzPts val="1400"/>
              <a:buFont typeface="Arial"/>
              <a:buNone/>
            </a:pPr>
            <a:r>
              <a:rPr lang="en-US"/>
              <a:t>Personal vs Non-Personal Services Scenario</a:t>
            </a:r>
            <a:endParaRPr/>
          </a:p>
        </p:txBody>
      </p:sp>
      <p:sp>
        <p:nvSpPr>
          <p:cNvPr id="128" name="Google Shape;128;p3"/>
          <p:cNvSpPr txBox="1"/>
          <p:nvPr>
            <p:ph idx="1" type="body"/>
          </p:nvPr>
        </p:nvSpPr>
        <p:spPr>
          <a:xfrm>
            <a:off x="752888" y="1275761"/>
            <a:ext cx="7933912" cy="4927076"/>
          </a:xfrm>
          <a:prstGeom prst="rect">
            <a:avLst/>
          </a:prstGeom>
          <a:noFill/>
          <a:ln>
            <a:noFill/>
          </a:ln>
        </p:spPr>
        <p:txBody>
          <a:bodyPr anchorCtr="0" anchor="t" bIns="91425" lIns="91425" spcFirstLastPara="1" rIns="91425" wrap="square" tIns="91425">
            <a:noAutofit/>
          </a:bodyPr>
          <a:lstStyle/>
          <a:p>
            <a:pPr indent="0" lvl="0" marL="50800" rtl="0" algn="l">
              <a:lnSpc>
                <a:spcPct val="100000"/>
              </a:lnSpc>
              <a:spcBef>
                <a:spcPts val="560"/>
              </a:spcBef>
              <a:spcAft>
                <a:spcPts val="0"/>
              </a:spcAft>
              <a:buSzPts val="2800"/>
              <a:buNone/>
            </a:pPr>
            <a:r>
              <a:rPr b="1" lang="en-US" sz="2400"/>
              <a:t>Situation: </a:t>
            </a:r>
            <a:r>
              <a:rPr lang="en-US" sz="2000"/>
              <a:t>Jane is employed by ABC who has a non-personal services contract for administrative support. She has been assisting the contracting officer on a requirement that must be awarded that day to avoid losing funds. The contracting officer determines the award won’t be made without overtime and tells Jane to continue working and she will ensure she is paid overtime.   </a:t>
            </a:r>
            <a:endParaRPr/>
          </a:p>
          <a:p>
            <a:pPr indent="0" lvl="0" marL="50800" rtl="0" algn="l">
              <a:lnSpc>
                <a:spcPct val="100000"/>
              </a:lnSpc>
              <a:spcBef>
                <a:spcPts val="560"/>
              </a:spcBef>
              <a:spcAft>
                <a:spcPts val="0"/>
              </a:spcAft>
              <a:buSzPts val="2800"/>
              <a:buNone/>
            </a:pPr>
            <a:r>
              <a:rPr b="1" lang="en-US" sz="2400"/>
              <a:t>Question:</a:t>
            </a:r>
            <a:r>
              <a:rPr b="1" lang="en-US" sz="2200"/>
              <a:t> </a:t>
            </a:r>
            <a:r>
              <a:rPr lang="en-US" sz="2000"/>
              <a:t>Did the contracting officer have the authority to direct Jane to continue working with a promise of overtime?</a:t>
            </a:r>
            <a:endParaRPr b="1" sz="2000"/>
          </a:p>
          <a:p>
            <a:pPr indent="0" lvl="0" marL="50800" rtl="0" algn="l">
              <a:lnSpc>
                <a:spcPct val="100000"/>
              </a:lnSpc>
              <a:spcBef>
                <a:spcPts val="560"/>
              </a:spcBef>
              <a:spcAft>
                <a:spcPts val="0"/>
              </a:spcAft>
              <a:buSzPts val="2800"/>
              <a:buNone/>
            </a:pPr>
            <a:r>
              <a:rPr b="1" lang="en-US" sz="2400"/>
              <a:t>Answer:  </a:t>
            </a:r>
            <a:r>
              <a:rPr b="1" lang="en-US" sz="2000"/>
              <a:t>NO, </a:t>
            </a:r>
            <a:r>
              <a:rPr lang="en-US" sz="2000"/>
              <a:t>only Jane’s supervisor at ABC may direct her to continue working and approve the request for overtime.</a:t>
            </a:r>
            <a:endParaRPr/>
          </a:p>
          <a:p>
            <a:pPr indent="0" lvl="0" marL="50800" rtl="0" algn="l">
              <a:lnSpc>
                <a:spcPct val="100000"/>
              </a:lnSpc>
              <a:spcBef>
                <a:spcPts val="560"/>
              </a:spcBef>
              <a:spcAft>
                <a:spcPts val="0"/>
              </a:spcAft>
              <a:buSzPts val="2800"/>
              <a:buNone/>
            </a:pPr>
            <a:r>
              <a:t/>
            </a:r>
            <a:endParaRPr b="1" sz="2400"/>
          </a:p>
          <a:p>
            <a:pPr indent="0" lvl="0" marL="50800" rtl="0" algn="l">
              <a:lnSpc>
                <a:spcPct val="100000"/>
              </a:lnSpc>
              <a:spcBef>
                <a:spcPts val="560"/>
              </a:spcBef>
              <a:spcAft>
                <a:spcPts val="0"/>
              </a:spcAft>
              <a:buSzPts val="2800"/>
              <a:buNone/>
            </a:pPr>
            <a:r>
              <a:rPr b="1" lang="en-US" sz="2400"/>
              <a:t>Could the contracting officer supervise Jane in a personal services contract?  YES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7e58f19b8d_0_78"/>
          <p:cNvSpPr txBox="1"/>
          <p:nvPr>
            <p:ph type="title"/>
          </p:nvPr>
        </p:nvSpPr>
        <p:spPr>
          <a:xfrm>
            <a:off x="752888" y="274638"/>
            <a:ext cx="7933800" cy="7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Inherently Governmental Functions</a:t>
            </a:r>
            <a:endParaRPr/>
          </a:p>
        </p:txBody>
      </p:sp>
      <p:sp>
        <p:nvSpPr>
          <p:cNvPr id="135" name="Google Shape;135;g7e58f19b8d_0_78"/>
          <p:cNvSpPr txBox="1"/>
          <p:nvPr>
            <p:ph idx="1" type="body"/>
          </p:nvPr>
        </p:nvSpPr>
        <p:spPr>
          <a:xfrm>
            <a:off x="752900" y="1159497"/>
            <a:ext cx="7933800" cy="5288437"/>
          </a:xfrm>
          <a:prstGeom prst="rect">
            <a:avLst/>
          </a:prstGeom>
          <a:noFill/>
          <a:ln>
            <a:noFill/>
          </a:ln>
        </p:spPr>
        <p:txBody>
          <a:bodyPr anchorCtr="0" anchor="t" bIns="91425" lIns="91425" spcFirstLastPara="1" rIns="91425" wrap="square" tIns="91425">
            <a:noAutofit/>
          </a:bodyPr>
          <a:lstStyle/>
          <a:p>
            <a:pPr indent="-406400" lvl="0" marL="457200" rtl="0" algn="l">
              <a:lnSpc>
                <a:spcPct val="100000"/>
              </a:lnSpc>
              <a:spcBef>
                <a:spcPts val="1000"/>
              </a:spcBef>
              <a:spcAft>
                <a:spcPts val="0"/>
              </a:spcAft>
              <a:buSzPts val="2800"/>
              <a:buChar char="•"/>
            </a:pPr>
            <a:r>
              <a:rPr lang="en-US"/>
              <a:t>Inherently Governmental functions are functions that are so intimately related to the public interest as to mandate performance only by Federal Government personnel. </a:t>
            </a:r>
            <a:endParaRPr/>
          </a:p>
          <a:p>
            <a:pPr indent="-406400" lvl="1" marL="914400" rtl="0" algn="l">
              <a:lnSpc>
                <a:spcPct val="100000"/>
              </a:lnSpc>
              <a:spcBef>
                <a:spcPts val="1000"/>
              </a:spcBef>
              <a:spcAft>
                <a:spcPts val="0"/>
              </a:spcAft>
              <a:buSzPts val="2800"/>
              <a:buChar char="•"/>
            </a:pPr>
            <a:r>
              <a:rPr lang="en-US"/>
              <a:t>Considered inherently Governmental:</a:t>
            </a:r>
            <a:endParaRPr/>
          </a:p>
          <a:p>
            <a:pPr indent="-355600" lvl="2" marL="1371600" rtl="0" algn="l">
              <a:lnSpc>
                <a:spcPct val="100000"/>
              </a:lnSpc>
              <a:spcBef>
                <a:spcPts val="1000"/>
              </a:spcBef>
              <a:spcAft>
                <a:spcPts val="0"/>
              </a:spcAft>
              <a:buSzPts val="2000"/>
              <a:buChar char="•"/>
            </a:pPr>
            <a:r>
              <a:rPr lang="en-US" sz="1800"/>
              <a:t>Awarding/terminating contracts.</a:t>
            </a:r>
            <a:endParaRPr/>
          </a:p>
          <a:p>
            <a:pPr indent="-355600" lvl="2" marL="1371600" rtl="0" algn="l">
              <a:lnSpc>
                <a:spcPct val="100000"/>
              </a:lnSpc>
              <a:spcBef>
                <a:spcPts val="1000"/>
              </a:spcBef>
              <a:spcAft>
                <a:spcPts val="0"/>
              </a:spcAft>
              <a:buSzPts val="2000"/>
              <a:buChar char="•"/>
            </a:pPr>
            <a:r>
              <a:rPr lang="en-US" sz="1800"/>
              <a:t>Voting member on source selection boards.</a:t>
            </a:r>
            <a:endParaRPr sz="1800"/>
          </a:p>
          <a:p>
            <a:pPr indent="-406400" lvl="1" marL="914400" rtl="0" algn="l">
              <a:lnSpc>
                <a:spcPct val="100000"/>
              </a:lnSpc>
              <a:spcBef>
                <a:spcPts val="1000"/>
              </a:spcBef>
              <a:spcAft>
                <a:spcPts val="0"/>
              </a:spcAft>
              <a:buSzPts val="2800"/>
              <a:buChar char="•"/>
            </a:pPr>
            <a:r>
              <a:rPr lang="en-US"/>
              <a:t>Not considered inherently Governmental:</a:t>
            </a:r>
            <a:endParaRPr/>
          </a:p>
          <a:p>
            <a:pPr indent="-381000" lvl="2" marL="1371600" rtl="0" algn="l">
              <a:lnSpc>
                <a:spcPct val="100000"/>
              </a:lnSpc>
              <a:spcBef>
                <a:spcPts val="1000"/>
              </a:spcBef>
              <a:spcAft>
                <a:spcPts val="0"/>
              </a:spcAft>
              <a:buSzPts val="2400"/>
              <a:buChar char="•"/>
            </a:pPr>
            <a:r>
              <a:rPr lang="en-US" sz="1800"/>
              <a:t>Assistance in development of statements of work.</a:t>
            </a:r>
            <a:endParaRPr/>
          </a:p>
          <a:p>
            <a:pPr indent="-381000" lvl="2" marL="1371600" rtl="0" algn="l">
              <a:lnSpc>
                <a:spcPct val="100000"/>
              </a:lnSpc>
              <a:spcBef>
                <a:spcPts val="1000"/>
              </a:spcBef>
              <a:spcAft>
                <a:spcPts val="0"/>
              </a:spcAft>
              <a:buSzPts val="2400"/>
              <a:buChar char="•"/>
            </a:pPr>
            <a:r>
              <a:rPr lang="en-US" sz="1800"/>
              <a:t>Services in support of acquisition planning.</a:t>
            </a:r>
            <a:endParaRPr sz="1800"/>
          </a:p>
          <a:p>
            <a:pPr indent="0" lvl="0" marL="0" rtl="0" algn="ctr">
              <a:lnSpc>
                <a:spcPct val="100000"/>
              </a:lnSpc>
              <a:spcBef>
                <a:spcPts val="1400"/>
              </a:spcBef>
              <a:spcAft>
                <a:spcPts val="0"/>
              </a:spcAft>
              <a:buSzPts val="2800"/>
              <a:buNone/>
            </a:pPr>
            <a:r>
              <a:t/>
            </a:r>
            <a:endParaRPr b="1"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4"/>
          <p:cNvSpPr txBox="1"/>
          <p:nvPr>
            <p:ph type="title"/>
          </p:nvPr>
        </p:nvSpPr>
        <p:spPr>
          <a:xfrm>
            <a:off x="752888" y="274638"/>
            <a:ext cx="7933912" cy="79216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99D8"/>
              </a:buClr>
              <a:buSzPts val="1400"/>
              <a:buFont typeface="Arial"/>
              <a:buNone/>
            </a:pPr>
            <a:r>
              <a:rPr lang="en-US"/>
              <a:t>Inherently Governmental Functions Scenario</a:t>
            </a:r>
            <a:endParaRPr/>
          </a:p>
        </p:txBody>
      </p:sp>
      <p:sp>
        <p:nvSpPr>
          <p:cNvPr id="141" name="Google Shape;141;p4"/>
          <p:cNvSpPr txBox="1"/>
          <p:nvPr>
            <p:ph idx="1" type="body"/>
          </p:nvPr>
        </p:nvSpPr>
        <p:spPr>
          <a:xfrm>
            <a:off x="752888" y="1219199"/>
            <a:ext cx="7933912" cy="5059053"/>
          </a:xfrm>
          <a:prstGeom prst="rect">
            <a:avLst/>
          </a:prstGeom>
          <a:noFill/>
          <a:ln>
            <a:noFill/>
          </a:ln>
        </p:spPr>
        <p:txBody>
          <a:bodyPr anchorCtr="0" anchor="t" bIns="91425" lIns="91425" spcFirstLastPara="1" rIns="91425" wrap="square" tIns="91425">
            <a:noAutofit/>
          </a:bodyPr>
          <a:lstStyle/>
          <a:p>
            <a:pPr indent="0" lvl="0" marL="50800" rtl="0" algn="l">
              <a:lnSpc>
                <a:spcPct val="100000"/>
              </a:lnSpc>
              <a:spcBef>
                <a:spcPts val="560"/>
              </a:spcBef>
              <a:spcAft>
                <a:spcPts val="0"/>
              </a:spcAft>
              <a:buSzPts val="2800"/>
              <a:buNone/>
            </a:pPr>
            <a:r>
              <a:rPr b="1" lang="en-US" sz="2000"/>
              <a:t>Situation:</a:t>
            </a:r>
            <a:r>
              <a:rPr b="1" lang="en-US" sz="2400"/>
              <a:t> </a:t>
            </a:r>
            <a:r>
              <a:rPr lang="en-US" sz="1600"/>
              <a:t>Joe has been a contractor employee working at NESDIS supporting the satellite program for 15 years. He has more knowledge of satellites than anyone in the program. NESDIS is in the middle of a formal source selection for support services for a new type of satellite (Joe’s company will not bid on this new effort) and Joe has been assisting with the technical evaluation of two proposals received. Both offerors have “good” past performance in CPARS. One technical proposal is rated good on the only non-priced factor, but the team cannot decide if the other technical proposal merits a good or acceptable rating. The team asks Joe for his opinion. Joe knows that he is not a voting member but since he was asked he told the team that if he were voting he’d rate the 2</a:t>
            </a:r>
            <a:r>
              <a:rPr baseline="30000" lang="en-US" sz="1600"/>
              <a:t>nd</a:t>
            </a:r>
            <a:r>
              <a:rPr lang="en-US" sz="1600"/>
              <a:t> proposal’s factor as Acceptable. Both proposals offered benefits to the Government. The team took Joe’s advice. Award was made to the offeror with the Good Rating at a higher premium, however, the award was protested two days after award to the Government Accountability Office.     </a:t>
            </a:r>
            <a:endParaRPr b="1" sz="1600"/>
          </a:p>
          <a:p>
            <a:pPr indent="0" lvl="0" marL="50800" rtl="0" algn="l">
              <a:lnSpc>
                <a:spcPct val="100000"/>
              </a:lnSpc>
              <a:spcBef>
                <a:spcPts val="560"/>
              </a:spcBef>
              <a:spcAft>
                <a:spcPts val="0"/>
              </a:spcAft>
              <a:buSzPts val="2800"/>
              <a:buNone/>
            </a:pPr>
            <a:r>
              <a:rPr b="1" lang="en-US" sz="2000"/>
              <a:t>Question:</a:t>
            </a:r>
            <a:r>
              <a:rPr b="1" lang="en-US" sz="2400"/>
              <a:t> </a:t>
            </a:r>
            <a:r>
              <a:rPr lang="en-US" sz="1600"/>
              <a:t>Did Joe perform an inherently Governmental function?</a:t>
            </a:r>
            <a:endParaRPr/>
          </a:p>
          <a:p>
            <a:pPr indent="0" lvl="0" marL="50800" rtl="0" algn="l">
              <a:lnSpc>
                <a:spcPct val="100000"/>
              </a:lnSpc>
              <a:spcBef>
                <a:spcPts val="560"/>
              </a:spcBef>
              <a:spcAft>
                <a:spcPts val="0"/>
              </a:spcAft>
              <a:buSzPts val="2800"/>
              <a:buNone/>
            </a:pPr>
            <a:r>
              <a:rPr b="1" lang="en-US" sz="2000"/>
              <a:t>Answer:</a:t>
            </a:r>
            <a:r>
              <a:rPr b="1" lang="en-US" sz="1600"/>
              <a:t> Maybe. </a:t>
            </a:r>
            <a:r>
              <a:rPr lang="en-US" sz="1600"/>
              <a:t> Though Joe did not vote, his opinion may have unduly influenced the board members. The contracting officer must seek Office of General Counsel (OGC) advice.   </a:t>
            </a:r>
            <a:endParaRPr b="1"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8a8d592870_0_30"/>
          <p:cNvSpPr txBox="1"/>
          <p:nvPr>
            <p:ph type="title"/>
          </p:nvPr>
        </p:nvSpPr>
        <p:spPr>
          <a:xfrm>
            <a:off x="752888" y="274638"/>
            <a:ext cx="7933800" cy="7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Procurement Integrity Act</a:t>
            </a:r>
            <a:endParaRPr/>
          </a:p>
        </p:txBody>
      </p:sp>
      <p:sp>
        <p:nvSpPr>
          <p:cNvPr id="148" name="Google Shape;148;g8a8d592870_0_30"/>
          <p:cNvSpPr txBox="1"/>
          <p:nvPr>
            <p:ph idx="1" type="body"/>
          </p:nvPr>
        </p:nvSpPr>
        <p:spPr>
          <a:xfrm>
            <a:off x="752888" y="1219200"/>
            <a:ext cx="7933800" cy="5087332"/>
          </a:xfrm>
          <a:prstGeom prst="rect">
            <a:avLst/>
          </a:prstGeom>
          <a:noFill/>
          <a:ln>
            <a:noFill/>
          </a:ln>
        </p:spPr>
        <p:txBody>
          <a:bodyPr anchorCtr="0" anchor="t" bIns="91425" lIns="91425" spcFirstLastPara="1" rIns="91425" wrap="square" tIns="91425">
            <a:noAutofit/>
          </a:bodyPr>
          <a:lstStyle/>
          <a:p>
            <a:pPr indent="-406400" lvl="0" marL="457200" rtl="0" algn="l">
              <a:lnSpc>
                <a:spcPct val="100000"/>
              </a:lnSpc>
              <a:spcBef>
                <a:spcPts val="1000"/>
              </a:spcBef>
              <a:spcAft>
                <a:spcPts val="0"/>
              </a:spcAft>
              <a:buSzPts val="2800"/>
              <a:buChar char="•"/>
            </a:pPr>
            <a:r>
              <a:rPr lang="en-US"/>
              <a:t>The Act promotes fairness and transparency in public procurements and it prohibits:</a:t>
            </a:r>
            <a:endParaRPr/>
          </a:p>
          <a:p>
            <a:pPr indent="-381000" lvl="1" marL="914400" rtl="0" algn="l">
              <a:lnSpc>
                <a:spcPct val="100000"/>
              </a:lnSpc>
              <a:spcBef>
                <a:spcPts val="1000"/>
              </a:spcBef>
              <a:spcAft>
                <a:spcPts val="0"/>
              </a:spcAft>
              <a:buSzPts val="2400"/>
              <a:buChar char="•"/>
            </a:pPr>
            <a:r>
              <a:rPr lang="en-US" u="sng"/>
              <a:t>Present / former</a:t>
            </a:r>
            <a:r>
              <a:rPr lang="en-US"/>
              <a:t> Government personnel and those acting/have acted on Government’s behalf from disclosing/obtaining contractor information (e.g., pricing) or source selection information (e.g., technical/price evaluations) (FAR 3.104-3(a), (b)).</a:t>
            </a:r>
            <a:endParaRPr/>
          </a:p>
          <a:p>
            <a:pPr indent="-381000" lvl="1" marL="914400" rtl="0" algn="l">
              <a:lnSpc>
                <a:spcPct val="100000"/>
              </a:lnSpc>
              <a:spcBef>
                <a:spcPts val="1000"/>
              </a:spcBef>
              <a:spcAft>
                <a:spcPts val="0"/>
              </a:spcAft>
              <a:buSzPts val="2400"/>
              <a:buChar char="•"/>
            </a:pPr>
            <a:r>
              <a:rPr lang="en-US"/>
              <a:t>Federal officials involved in a competitive procurement from discussing employment with contractors (FAR 3.104-3(c)).</a:t>
            </a:r>
            <a:endParaRPr/>
          </a:p>
          <a:p>
            <a:pPr indent="-381000" lvl="1" marL="914400" rtl="0" algn="l">
              <a:lnSpc>
                <a:spcPct val="100000"/>
              </a:lnSpc>
              <a:spcBef>
                <a:spcPts val="1000"/>
              </a:spcBef>
              <a:spcAft>
                <a:spcPts val="0"/>
              </a:spcAft>
              <a:buSzPts val="2400"/>
              <a:buChar char="•"/>
            </a:pPr>
            <a:r>
              <a:rPr lang="en-US"/>
              <a:t>Acceptance of compensation from contractors (FAR 3.104-3(d)).</a:t>
            </a:r>
            <a:endParaRPr/>
          </a:p>
          <a:p>
            <a:pPr indent="0" lvl="1" marL="533400" rtl="0" algn="l">
              <a:lnSpc>
                <a:spcPct val="100000"/>
              </a:lnSpc>
              <a:spcBef>
                <a:spcPts val="1000"/>
              </a:spcBef>
              <a:spcAft>
                <a:spcPts val="0"/>
              </a:spcAft>
              <a:buSzPts val="2400"/>
              <a:buNone/>
            </a:pPr>
            <a:r>
              <a:t/>
            </a:r>
            <a:endParaRPr/>
          </a:p>
          <a:p>
            <a:pPr indent="-228600" lvl="1" marL="914400" rtl="0" algn="l">
              <a:lnSpc>
                <a:spcPct val="100000"/>
              </a:lnSpc>
              <a:spcBef>
                <a:spcPts val="1000"/>
              </a:spcBef>
              <a:spcAft>
                <a:spcPts val="0"/>
              </a:spcAft>
              <a:buSzPts val="2400"/>
              <a:buNone/>
            </a:pPr>
            <a:r>
              <a:t/>
            </a:r>
            <a:endParaRPr/>
          </a:p>
          <a:p>
            <a:pPr indent="0" lvl="0" marL="0" rtl="0" algn="l">
              <a:lnSpc>
                <a:spcPct val="100000"/>
              </a:lnSpc>
              <a:spcBef>
                <a:spcPts val="560"/>
              </a:spcBef>
              <a:spcAft>
                <a:spcPts val="0"/>
              </a:spcAft>
              <a:buSzPts val="2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 Content Slide - no icon">
  <a:themeElements>
    <a:clrScheme name="PTT 1">
      <a:dk1>
        <a:srgbClr val="0A4595"/>
      </a:dk1>
      <a:lt1>
        <a:srgbClr val="FFFFFF"/>
      </a:lt1>
      <a:dk2>
        <a:srgbClr val="323B42"/>
      </a:dk2>
      <a:lt2>
        <a:srgbClr val="D6F5FF"/>
      </a:lt2>
      <a:accent1>
        <a:srgbClr val="0099D8"/>
      </a:accent1>
      <a:accent2>
        <a:srgbClr val="0A4595"/>
      </a:accent2>
      <a:accent3>
        <a:srgbClr val="34C8C9"/>
      </a:accent3>
      <a:accent4>
        <a:srgbClr val="CC9C4A"/>
      </a:accent4>
      <a:accent5>
        <a:srgbClr val="A52B15"/>
      </a:accent5>
      <a:accent6>
        <a:srgbClr val="A74FA9"/>
      </a:accent6>
      <a:hlink>
        <a:srgbClr val="0A52F6"/>
      </a:hlink>
      <a:folHlink>
        <a:srgbClr val="0072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Janet Baran</dc:creator>
</cp:coreProperties>
</file>