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5" r:id="rId2"/>
  </p:sldMasterIdLst>
  <p:notesMasterIdLst>
    <p:notesMasterId r:id="rId18"/>
  </p:notesMasterIdLst>
  <p:sldIdLst>
    <p:sldId id="256" r:id="rId3"/>
    <p:sldId id="317" r:id="rId4"/>
    <p:sldId id="307" r:id="rId5"/>
    <p:sldId id="308" r:id="rId6"/>
    <p:sldId id="309" r:id="rId7"/>
    <p:sldId id="310" r:id="rId8"/>
    <p:sldId id="312" r:id="rId9"/>
    <p:sldId id="323" r:id="rId10"/>
    <p:sldId id="320" r:id="rId11"/>
    <p:sldId id="311" r:id="rId12"/>
    <p:sldId id="322" r:id="rId13"/>
    <p:sldId id="321" r:id="rId14"/>
    <p:sldId id="319" r:id="rId15"/>
    <p:sldId id="318" r:id="rId16"/>
    <p:sldId id="316" r:id="rId17"/>
  </p:sldIdLst>
  <p:sldSz cx="9144000" cy="6858000" type="screen4x3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hRREXyQ619bwAdrvcRMe/j2CxW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B4894A-FD0D-466E-A62E-0140FB7BB749}">
  <a:tblStyle styleId="{05B4894A-FD0D-466E-A62E-0140FB7BB74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68744" autoAdjust="0"/>
  </p:normalViewPr>
  <p:slideViewPr>
    <p:cSldViewPr snapToGrid="0">
      <p:cViewPr varScale="1">
        <p:scale>
          <a:sx n="50" d="100"/>
          <a:sy n="50" d="100"/>
        </p:scale>
        <p:origin x="17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9" Type="http://customschemas.google.com/relationships/presentationmetadata" Target="metadata"/><Relationship Id="rId3" Type="http://schemas.openxmlformats.org/officeDocument/2006/relationships/slide" Target="slides/slide1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30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387350"/>
            <a:ext cx="5575300" cy="4183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685800" y="4725671"/>
            <a:ext cx="5486400" cy="3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387350"/>
            <a:ext cx="5575300" cy="4183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1:notes"/>
          <p:cNvSpPr txBox="1">
            <a:spLocks noGrp="1"/>
          </p:cNvSpPr>
          <p:nvPr>
            <p:ph type="body" idx="1"/>
          </p:nvPr>
        </p:nvSpPr>
        <p:spPr>
          <a:xfrm>
            <a:off x="685800" y="4725671"/>
            <a:ext cx="5486400" cy="3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28575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</a:pPr>
            <a:endParaRPr sz="1000"/>
          </a:p>
        </p:txBody>
      </p:sp>
      <p:sp>
        <p:nvSpPr>
          <p:cNvPr id="395" name="Google Shape;395;p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30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3/19/2019</a:t>
            </a:r>
            <a:endParaRPr/>
          </a:p>
        </p:txBody>
      </p:sp>
      <p:sp>
        <p:nvSpPr>
          <p:cNvPr id="396" name="Google Shape;396;p1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f2673f14ef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381000"/>
            <a:ext cx="5486400" cy="411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f2673f14ef_0_51:notes"/>
          <p:cNvSpPr txBox="1">
            <a:spLocks noGrp="1"/>
          </p:cNvSpPr>
          <p:nvPr>
            <p:ph type="body" idx="1"/>
          </p:nvPr>
        </p:nvSpPr>
        <p:spPr>
          <a:xfrm>
            <a:off x="685800" y="4648200"/>
            <a:ext cx="5486400" cy="3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f2673f14ef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 Narrow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 Narrow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8311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f2673f14e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381000"/>
            <a:ext cx="5486400" cy="411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f2673f14ef_0_57:notes"/>
          <p:cNvSpPr txBox="1">
            <a:spLocks noGrp="1"/>
          </p:cNvSpPr>
          <p:nvPr>
            <p:ph type="body" idx="1"/>
          </p:nvPr>
        </p:nvSpPr>
        <p:spPr>
          <a:xfrm>
            <a:off x="685800" y="4648200"/>
            <a:ext cx="5486400" cy="3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f2673f14ef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 Narrow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 Narrow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3728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f2673f14e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381000"/>
            <a:ext cx="5486400" cy="411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f2673f14ef_0_57:notes"/>
          <p:cNvSpPr txBox="1">
            <a:spLocks noGrp="1"/>
          </p:cNvSpPr>
          <p:nvPr>
            <p:ph type="body" idx="1"/>
          </p:nvPr>
        </p:nvSpPr>
        <p:spPr>
          <a:xfrm>
            <a:off x="685800" y="4648200"/>
            <a:ext cx="5486400" cy="3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9" name="Google Shape;259;gf2673f14ef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 Narrow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 Narrow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8607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4f6a961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381000"/>
            <a:ext cx="5486400" cy="411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4f6a961fb_0_0:notes"/>
          <p:cNvSpPr txBox="1">
            <a:spLocks noGrp="1"/>
          </p:cNvSpPr>
          <p:nvPr>
            <p:ph type="body" idx="1"/>
          </p:nvPr>
        </p:nvSpPr>
        <p:spPr>
          <a:xfrm>
            <a:off x="685800" y="4648200"/>
            <a:ext cx="5486400" cy="3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f4f6a961f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 Narrow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 Narrow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0413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4f6a961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381000"/>
            <a:ext cx="5486400" cy="411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4f6a961fb_0_0:notes"/>
          <p:cNvSpPr txBox="1">
            <a:spLocks noGrp="1"/>
          </p:cNvSpPr>
          <p:nvPr>
            <p:ph type="body" idx="1"/>
          </p:nvPr>
        </p:nvSpPr>
        <p:spPr>
          <a:xfrm>
            <a:off x="685800" y="4648200"/>
            <a:ext cx="5486400" cy="3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f4f6a961f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 Narrow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 Narrow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1895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f4f6a961f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381000"/>
            <a:ext cx="5486400" cy="411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f4f6a961fb_0_6:notes"/>
          <p:cNvSpPr txBox="1">
            <a:spLocks noGrp="1"/>
          </p:cNvSpPr>
          <p:nvPr>
            <p:ph type="body" idx="1"/>
          </p:nvPr>
        </p:nvSpPr>
        <p:spPr>
          <a:xfrm>
            <a:off x="685800" y="4648200"/>
            <a:ext cx="5486400" cy="3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f4f6a961fb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 Narrow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 Narrow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8836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f2673f14e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381000"/>
            <a:ext cx="5486400" cy="411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f2673f14ef_0_12:notes"/>
          <p:cNvSpPr txBox="1">
            <a:spLocks noGrp="1"/>
          </p:cNvSpPr>
          <p:nvPr>
            <p:ph type="body" idx="1"/>
          </p:nvPr>
        </p:nvSpPr>
        <p:spPr>
          <a:xfrm>
            <a:off x="685800" y="4648200"/>
            <a:ext cx="5486400" cy="3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word “Innovation” has been thrown around a lot over the past few years. I’m sure some of you may even be tired of hearing this “buzz word.” So I want to refocus on what we mean when we refer to innovation, and connect it to the changes we’re seeing in federal procurement across the country. </a:t>
            </a:r>
          </a:p>
          <a:p>
            <a:pPr marL="114300" indent="0">
              <a:buNone/>
            </a:pPr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114300" indent="0">
              <a:buNone/>
            </a:pPr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Innovation isn’t always “the next big thing.” More often, it is simply “change that adds value,” and these are some examples.</a:t>
            </a:r>
          </a:p>
          <a:p>
            <a:pPr marL="114300" indent="0">
              <a:buNone/>
            </a:pPr>
            <a:endParaRPr lang="en-US" sz="18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14300" indent="0">
              <a:buNone/>
            </a:pPr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New Ideas</a:t>
            </a:r>
          </a:p>
          <a:p>
            <a:pPr lvl="0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Transformational changes</a:t>
            </a:r>
          </a:p>
          <a:p>
            <a:pPr lvl="0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Might be the next big thing</a:t>
            </a:r>
          </a:p>
          <a:p>
            <a:pPr lvl="0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Thinking Outside the Box</a:t>
            </a:r>
          </a:p>
          <a:p>
            <a:pPr marL="114300" indent="0">
              <a:buNone/>
            </a:pPr>
            <a:endParaRPr lang="en-US" sz="18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14300" indent="0">
              <a:buNone/>
            </a:pPr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Incremental Changes</a:t>
            </a:r>
          </a:p>
          <a:p>
            <a:pPr lvl="0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Process improvement - removing an unnecessary obstacle</a:t>
            </a:r>
          </a:p>
          <a:p>
            <a:pPr lvl="0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Thinking inside the box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gf2673f14ef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 Narrow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 Narrow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7150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f2673f14e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381000"/>
            <a:ext cx="5486400" cy="411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f2673f14ef_0_12:notes"/>
          <p:cNvSpPr txBox="1">
            <a:spLocks noGrp="1"/>
          </p:cNvSpPr>
          <p:nvPr>
            <p:ph type="body" idx="1"/>
          </p:nvPr>
        </p:nvSpPr>
        <p:spPr>
          <a:xfrm>
            <a:off x="685800" y="4648200"/>
            <a:ext cx="5486400" cy="3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f2673f14ef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 Narrow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 Narrow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9134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f2673f14e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381000"/>
            <a:ext cx="5486400" cy="411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f2673f14ef_0_27:notes"/>
          <p:cNvSpPr txBox="1">
            <a:spLocks noGrp="1"/>
          </p:cNvSpPr>
          <p:nvPr>
            <p:ph type="body" idx="1"/>
          </p:nvPr>
        </p:nvSpPr>
        <p:spPr>
          <a:xfrm>
            <a:off x="685800" y="4648200"/>
            <a:ext cx="5486400" cy="3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f2673f14ef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1016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f2673f14e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381000"/>
            <a:ext cx="5486400" cy="411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f2673f14ef_0_33:notes"/>
          <p:cNvSpPr txBox="1">
            <a:spLocks noGrp="1"/>
          </p:cNvSpPr>
          <p:nvPr>
            <p:ph type="body" idx="1"/>
          </p:nvPr>
        </p:nvSpPr>
        <p:spPr>
          <a:xfrm>
            <a:off x="685800" y="4648200"/>
            <a:ext cx="5486400" cy="3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f2673f14ef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 Narrow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 Narrow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4620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f2673f14e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381000"/>
            <a:ext cx="5486400" cy="411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f2673f14ef_0_39:notes"/>
          <p:cNvSpPr txBox="1">
            <a:spLocks noGrp="1"/>
          </p:cNvSpPr>
          <p:nvPr>
            <p:ph type="body" idx="1"/>
          </p:nvPr>
        </p:nvSpPr>
        <p:spPr>
          <a:xfrm>
            <a:off x="685800" y="4648200"/>
            <a:ext cx="5486400" cy="3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f2673f14ef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 Narrow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 Narrow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470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f2673f14ef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381000"/>
            <a:ext cx="5486400" cy="411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f2673f14ef_0_71:notes"/>
          <p:cNvSpPr txBox="1">
            <a:spLocks noGrp="1"/>
          </p:cNvSpPr>
          <p:nvPr>
            <p:ph type="body" idx="1"/>
          </p:nvPr>
        </p:nvSpPr>
        <p:spPr>
          <a:xfrm>
            <a:off x="685800" y="4648200"/>
            <a:ext cx="5486400" cy="3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f2673f14ef_0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3824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f2673f14e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381000"/>
            <a:ext cx="5486400" cy="411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f2673f14ef_0_45:notes"/>
          <p:cNvSpPr txBox="1">
            <a:spLocks noGrp="1"/>
          </p:cNvSpPr>
          <p:nvPr>
            <p:ph type="body" idx="1"/>
          </p:nvPr>
        </p:nvSpPr>
        <p:spPr>
          <a:xfrm>
            <a:off x="685800" y="4648200"/>
            <a:ext cx="5486400" cy="3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f2673f14ef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 Narrow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 Narrow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523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f2673f14e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381000"/>
            <a:ext cx="5486400" cy="411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f2673f14ef_0_39:notes"/>
          <p:cNvSpPr txBox="1">
            <a:spLocks noGrp="1"/>
          </p:cNvSpPr>
          <p:nvPr>
            <p:ph type="body" idx="1"/>
          </p:nvPr>
        </p:nvSpPr>
        <p:spPr>
          <a:xfrm>
            <a:off x="685800" y="4648200"/>
            <a:ext cx="5486400" cy="3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f2673f14ef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 Narrow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 Narrow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2675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satellites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hyperlink" Target="http://www.noaa.gov/oceans-coasts" TargetMode="External"/><Relationship Id="rId2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noaa.gov/research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hyperlink" Target="http://www.noaa.gov/fisheries" TargetMode="External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://www.noaa.gov/weather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satellites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hyperlink" Target="http://www.noaa.gov/oceans-coasts" TargetMode="External"/><Relationship Id="rId2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noaa.gov/research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hyperlink" Target="http://www.noaa.gov/fisheries" TargetMode="External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://www.noaa.gov/weather" TargetMode="Externa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satellites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hyperlink" Target="http://www.noaa.gov/oceans-coasts" TargetMode="External"/><Relationship Id="rId2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noaa.gov/research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hyperlink" Target="http://www.noaa.gov/fisheries" TargetMode="External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://www.noaa.gov/weather" TargetMode="Externa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satellites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hyperlink" Target="http://www.noaa.gov/oceans-coasts" TargetMode="External"/><Relationship Id="rId2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noaa.gov/research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hyperlink" Target="http://www.noaa.gov/fisheries" TargetMode="External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://www.noaa.gov/weathe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Blue">
  <p:cSld name="Dk Blu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0"/>
          <p:cNvSpPr/>
          <p:nvPr/>
        </p:nvSpPr>
        <p:spPr>
          <a:xfrm>
            <a:off x="410810" y="0"/>
            <a:ext cx="8730845" cy="42671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30"/>
          <p:cNvSpPr>
            <a:spLocks noGrp="1"/>
          </p:cNvSpPr>
          <p:nvPr>
            <p:ph type="pic" idx="2"/>
          </p:nvPr>
        </p:nvSpPr>
        <p:spPr>
          <a:xfrm>
            <a:off x="412576" y="4267200"/>
            <a:ext cx="8729079" cy="25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780334" y="2590798"/>
            <a:ext cx="137160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6F5F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D6F5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body" idx="3"/>
          </p:nvPr>
        </p:nvSpPr>
        <p:spPr>
          <a:xfrm>
            <a:off x="780334" y="3733800"/>
            <a:ext cx="1295400" cy="26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6F5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6F5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body" idx="4"/>
          </p:nvPr>
        </p:nvSpPr>
        <p:spPr>
          <a:xfrm>
            <a:off x="2514600" y="768745"/>
            <a:ext cx="6096000" cy="135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body" idx="5"/>
          </p:nvPr>
        </p:nvSpPr>
        <p:spPr>
          <a:xfrm>
            <a:off x="2515037" y="2262187"/>
            <a:ext cx="6092516" cy="93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C4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0"/>
          <p:cNvSpPr txBox="1">
            <a:spLocks noGrp="1"/>
          </p:cNvSpPr>
          <p:nvPr>
            <p:ph type="body" idx="6"/>
          </p:nvPr>
        </p:nvSpPr>
        <p:spPr>
          <a:xfrm>
            <a:off x="2514600" y="3311237"/>
            <a:ext cx="6096000" cy="69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C4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6" name="Google Shape;16;p30"/>
          <p:cNvCxnSpPr/>
          <p:nvPr/>
        </p:nvCxnSpPr>
        <p:spPr>
          <a:xfrm>
            <a:off x="2285999" y="609600"/>
            <a:ext cx="0" cy="3473450"/>
          </a:xfrm>
          <a:prstGeom prst="straightConnector1">
            <a:avLst/>
          </a:prstGeom>
          <a:noFill/>
          <a:ln w="12700" cap="flat" cmpd="sng">
            <a:solidFill>
              <a:srgbClr val="3FA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" name="Google Shape;17;p30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33400"/>
            <a:ext cx="1762136" cy="21339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8;p30"/>
          <p:cNvGrpSpPr/>
          <p:nvPr/>
        </p:nvGrpSpPr>
        <p:grpSpPr>
          <a:xfrm>
            <a:off x="-30388" y="0"/>
            <a:ext cx="472440" cy="6858000"/>
            <a:chOff x="-15240" y="0"/>
            <a:chExt cx="472440" cy="6858000"/>
          </a:xfrm>
        </p:grpSpPr>
        <p:sp>
          <p:nvSpPr>
            <p:cNvPr id="19" name="Google Shape;19;p30"/>
            <p:cNvSpPr/>
            <p:nvPr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" name="Google Shape;20;p30" descr="C:\Users\jacqui.fenner\Desktop\PTT templates\images\noaa icons\noaa_icons-04.pn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30" descr="C:\Users\jacqui.fenner\Desktop\PTT templates\images\noaa icons\noaa_icons-05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30" descr="C:\Users\jacqui.fenner\Desktop\PTT templates\images\noaa icons\noaa_icons-06.png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30" descr="C:\Users\jacqui.fenner\Desktop\PTT templates\images\noaa icons\noaa_icons-07.png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30" descr="C:\Users\jacqui.fenner\Desktop\PTT templates\images\noaa icons\noaa_icons-08.png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30" descr="C:\Users\jacqui.fenner\Desktop\PTT templates\images\noaa icons\noaa_icons-10.png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" name="Google Shape;26;p30"/>
            <p:cNvGrpSpPr/>
            <p:nvPr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27" name="Google Shape;27;p30"/>
              <p:cNvGrpSpPr/>
              <p:nvPr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28" name="Google Shape;28;p30"/>
                <p:cNvCxnSpPr/>
                <p:nvPr/>
              </p:nvCxnSpPr>
              <p:spPr>
                <a:xfrm>
                  <a:off x="15148" y="42672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9" name="Google Shape;29;p30"/>
                <p:cNvCxnSpPr/>
                <p:nvPr/>
              </p:nvCxnSpPr>
              <p:spPr>
                <a:xfrm>
                  <a:off x="15148" y="32004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" name="Google Shape;30;p30"/>
                <p:cNvCxnSpPr/>
                <p:nvPr/>
              </p:nvCxnSpPr>
              <p:spPr>
                <a:xfrm>
                  <a:off x="15148" y="21336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1" name="Google Shape;31;p30"/>
                <p:cNvCxnSpPr/>
                <p:nvPr/>
              </p:nvCxnSpPr>
              <p:spPr>
                <a:xfrm>
                  <a:off x="15148" y="53340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2" name="Google Shape;32;p30"/>
                <p:cNvCxnSpPr/>
                <p:nvPr/>
              </p:nvCxnSpPr>
              <p:spPr>
                <a:xfrm>
                  <a:off x="15148" y="10668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3" name="Google Shape;33;p30"/>
                <p:cNvCxnSpPr/>
                <p:nvPr/>
              </p:nvCxnSpPr>
              <p:spPr>
                <a:xfrm>
                  <a:off x="15148" y="64008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34" name="Google Shape;34;p30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Lg Pic">
  <p:cSld name="1 Lg Pic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1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9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31"/>
          <p:cNvSpPr>
            <a:spLocks noGrp="1"/>
          </p:cNvSpPr>
          <p:nvPr>
            <p:ph type="pic" idx="2"/>
          </p:nvPr>
        </p:nvSpPr>
        <p:spPr>
          <a:xfrm>
            <a:off x="762000" y="1219200"/>
            <a:ext cx="7924800" cy="495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856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t Blue">
  <p:cSld name="Lt Blu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4"/>
          <p:cNvSpPr/>
          <p:nvPr/>
        </p:nvSpPr>
        <p:spPr>
          <a:xfrm>
            <a:off x="410810" y="0"/>
            <a:ext cx="8733190" cy="4267199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4"/>
          <p:cNvSpPr>
            <a:spLocks noGrp="1"/>
          </p:cNvSpPr>
          <p:nvPr>
            <p:ph type="pic" idx="2"/>
          </p:nvPr>
        </p:nvSpPr>
        <p:spPr>
          <a:xfrm>
            <a:off x="410810" y="4267200"/>
            <a:ext cx="8730845" cy="25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body" idx="1"/>
          </p:nvPr>
        </p:nvSpPr>
        <p:spPr>
          <a:xfrm>
            <a:off x="2514600" y="762313"/>
            <a:ext cx="6096000" cy="137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B4596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B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body" idx="3"/>
          </p:nvPr>
        </p:nvSpPr>
        <p:spPr>
          <a:xfrm>
            <a:off x="761999" y="2602687"/>
            <a:ext cx="1371600" cy="956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4596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B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body" idx="4"/>
          </p:nvPr>
        </p:nvSpPr>
        <p:spPr>
          <a:xfrm>
            <a:off x="775274" y="3734113"/>
            <a:ext cx="1295399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99D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1" name="Google Shape;41;p3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33400"/>
            <a:ext cx="1762136" cy="2133913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4"/>
          <p:cNvSpPr txBox="1">
            <a:spLocks noGrp="1"/>
          </p:cNvSpPr>
          <p:nvPr>
            <p:ph type="body" idx="5"/>
          </p:nvPr>
        </p:nvSpPr>
        <p:spPr>
          <a:xfrm>
            <a:off x="2515037" y="3316288"/>
            <a:ext cx="6092516" cy="79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3" name="Google Shape;43;p34"/>
          <p:cNvCxnSpPr/>
          <p:nvPr/>
        </p:nvCxnSpPr>
        <p:spPr>
          <a:xfrm>
            <a:off x="2285999" y="609913"/>
            <a:ext cx="0" cy="3473450"/>
          </a:xfrm>
          <a:prstGeom prst="straightConnector1">
            <a:avLst/>
          </a:prstGeom>
          <a:noFill/>
          <a:ln w="12700" cap="flat" cmpd="sng">
            <a:solidFill>
              <a:srgbClr val="3FA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4" name="Google Shape;44;p34"/>
          <p:cNvGrpSpPr/>
          <p:nvPr/>
        </p:nvGrpSpPr>
        <p:grpSpPr>
          <a:xfrm>
            <a:off x="-30388" y="0"/>
            <a:ext cx="472440" cy="6858000"/>
            <a:chOff x="-15240" y="0"/>
            <a:chExt cx="472440" cy="6858000"/>
          </a:xfrm>
        </p:grpSpPr>
        <p:sp>
          <p:nvSpPr>
            <p:cNvPr id="45" name="Google Shape;45;p34"/>
            <p:cNvSpPr/>
            <p:nvPr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6" name="Google Shape;46;p34" descr="C:\Users\jacqui.fenner\Desktop\PTT templates\images\noaa icons\noaa_icons-04.pn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47;p34" descr="C:\Users\jacqui.fenner\Desktop\PTT templates\images\noaa icons\noaa_icons-05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34" descr="C:\Users\jacqui.fenner\Desktop\PTT templates\images\noaa icons\noaa_icons-06.png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49;p34" descr="C:\Users\jacqui.fenner\Desktop\PTT templates\images\noaa icons\noaa_icons-07.png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34" descr="C:\Users\jacqui.fenner\Desktop\PTT templates\images\noaa icons\noaa_icons-08.png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34" descr="C:\Users\jacqui.fenner\Desktop\PTT templates\images\noaa icons\noaa_icons-10.png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2" name="Google Shape;52;p34"/>
            <p:cNvGrpSpPr/>
            <p:nvPr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53" name="Google Shape;53;p34"/>
              <p:cNvGrpSpPr/>
              <p:nvPr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54" name="Google Shape;54;p34"/>
                <p:cNvCxnSpPr/>
                <p:nvPr/>
              </p:nvCxnSpPr>
              <p:spPr>
                <a:xfrm>
                  <a:off x="15148" y="42672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5" name="Google Shape;55;p34"/>
                <p:cNvCxnSpPr/>
                <p:nvPr/>
              </p:nvCxnSpPr>
              <p:spPr>
                <a:xfrm>
                  <a:off x="15148" y="32004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6" name="Google Shape;56;p34"/>
                <p:cNvCxnSpPr/>
                <p:nvPr/>
              </p:nvCxnSpPr>
              <p:spPr>
                <a:xfrm>
                  <a:off x="15148" y="21336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7" name="Google Shape;57;p34"/>
                <p:cNvCxnSpPr/>
                <p:nvPr/>
              </p:nvCxnSpPr>
              <p:spPr>
                <a:xfrm>
                  <a:off x="15148" y="53340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8" name="Google Shape;58;p34"/>
                <p:cNvCxnSpPr/>
                <p:nvPr/>
              </p:nvCxnSpPr>
              <p:spPr>
                <a:xfrm>
                  <a:off x="15148" y="10668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9" name="Google Shape;59;p34"/>
                <p:cNvCxnSpPr/>
                <p:nvPr/>
              </p:nvCxnSpPr>
              <p:spPr>
                <a:xfrm>
                  <a:off x="15148" y="64008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60" name="Google Shape;60;p34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61" name="Google Shape;61;p34"/>
          <p:cNvSpPr txBox="1">
            <a:spLocks noGrp="1"/>
          </p:cNvSpPr>
          <p:nvPr>
            <p:ph type="body" idx="6"/>
          </p:nvPr>
        </p:nvSpPr>
        <p:spPr>
          <a:xfrm>
            <a:off x="2515037" y="2262187"/>
            <a:ext cx="6092516" cy="93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">
  <p:cSld name="Whit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410810" y="4267200"/>
            <a:ext cx="8730845" cy="25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4" name="Google Shape;64;p35"/>
          <p:cNvCxnSpPr/>
          <p:nvPr/>
        </p:nvCxnSpPr>
        <p:spPr>
          <a:xfrm>
            <a:off x="2286000" y="609913"/>
            <a:ext cx="0" cy="3473450"/>
          </a:xfrm>
          <a:prstGeom prst="straightConnector1">
            <a:avLst/>
          </a:prstGeom>
          <a:noFill/>
          <a:ln w="12700" cap="flat" cmpd="sng">
            <a:solidFill>
              <a:srgbClr val="3FA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65;p35"/>
          <p:cNvSpPr txBox="1">
            <a:spLocks noGrp="1"/>
          </p:cNvSpPr>
          <p:nvPr>
            <p:ph type="body" idx="1"/>
          </p:nvPr>
        </p:nvSpPr>
        <p:spPr>
          <a:xfrm>
            <a:off x="2514600" y="762313"/>
            <a:ext cx="6096000" cy="137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B4596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B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body" idx="3"/>
          </p:nvPr>
        </p:nvSpPr>
        <p:spPr>
          <a:xfrm>
            <a:off x="762000" y="2602687"/>
            <a:ext cx="1371600" cy="956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4596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B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body" idx="4"/>
          </p:nvPr>
        </p:nvSpPr>
        <p:spPr>
          <a:xfrm>
            <a:off x="775275" y="3734113"/>
            <a:ext cx="1295399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99D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8" name="Google Shape;68;p3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33400"/>
            <a:ext cx="1762138" cy="2133913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5"/>
          <p:cNvSpPr txBox="1">
            <a:spLocks noGrp="1"/>
          </p:cNvSpPr>
          <p:nvPr>
            <p:ph type="body" idx="5"/>
          </p:nvPr>
        </p:nvSpPr>
        <p:spPr>
          <a:xfrm>
            <a:off x="2515037" y="3316288"/>
            <a:ext cx="6092516" cy="79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70" name="Google Shape;70;p35"/>
          <p:cNvGrpSpPr/>
          <p:nvPr/>
        </p:nvGrpSpPr>
        <p:grpSpPr>
          <a:xfrm>
            <a:off x="-30388" y="0"/>
            <a:ext cx="472440" cy="6858000"/>
            <a:chOff x="-15240" y="0"/>
            <a:chExt cx="472440" cy="6858000"/>
          </a:xfrm>
        </p:grpSpPr>
        <p:sp>
          <p:nvSpPr>
            <p:cNvPr id="71" name="Google Shape;71;p35"/>
            <p:cNvSpPr/>
            <p:nvPr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2" name="Google Shape;72;p35" descr="C:\Users\jacqui.fenner\Desktop\PTT templates\images\noaa icons\noaa_icons-04.pn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35" descr="C:\Users\jacqui.fenner\Desktop\PTT templates\images\noaa icons\noaa_icons-05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35" descr="C:\Users\jacqui.fenner\Desktop\PTT templates\images\noaa icons\noaa_icons-06.png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35" descr="C:\Users\jacqui.fenner\Desktop\PTT templates\images\noaa icons\noaa_icons-07.png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35" descr="C:\Users\jacqui.fenner\Desktop\PTT templates\images\noaa icons\noaa_icons-08.png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35" descr="C:\Users\jacqui.fenner\Desktop\PTT templates\images\noaa icons\noaa_icons-10.png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8" name="Google Shape;78;p35"/>
            <p:cNvGrpSpPr/>
            <p:nvPr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79" name="Google Shape;79;p35"/>
              <p:cNvGrpSpPr/>
              <p:nvPr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80" name="Google Shape;80;p35"/>
                <p:cNvCxnSpPr/>
                <p:nvPr/>
              </p:nvCxnSpPr>
              <p:spPr>
                <a:xfrm>
                  <a:off x="15148" y="42672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1" name="Google Shape;81;p35"/>
                <p:cNvCxnSpPr/>
                <p:nvPr/>
              </p:nvCxnSpPr>
              <p:spPr>
                <a:xfrm>
                  <a:off x="15148" y="32004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2" name="Google Shape;82;p35"/>
                <p:cNvCxnSpPr/>
                <p:nvPr/>
              </p:nvCxnSpPr>
              <p:spPr>
                <a:xfrm>
                  <a:off x="15148" y="21336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3" name="Google Shape;83;p35"/>
                <p:cNvCxnSpPr/>
                <p:nvPr/>
              </p:nvCxnSpPr>
              <p:spPr>
                <a:xfrm>
                  <a:off x="15148" y="53340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4" name="Google Shape;84;p35"/>
                <p:cNvCxnSpPr/>
                <p:nvPr/>
              </p:nvCxnSpPr>
              <p:spPr>
                <a:xfrm>
                  <a:off x="15148" y="10668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5" name="Google Shape;85;p35"/>
                <p:cNvCxnSpPr/>
                <p:nvPr/>
              </p:nvCxnSpPr>
              <p:spPr>
                <a:xfrm>
                  <a:off x="15148" y="64008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86" name="Google Shape;86;p35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87" name="Google Shape;87;p35"/>
          <p:cNvSpPr txBox="1">
            <a:spLocks noGrp="1"/>
          </p:cNvSpPr>
          <p:nvPr>
            <p:ph type="body" idx="6"/>
          </p:nvPr>
        </p:nvSpPr>
        <p:spPr>
          <a:xfrm>
            <a:off x="2515037" y="2262187"/>
            <a:ext cx="6092516" cy="93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Blue">
  <p:cSld name="Dk Blu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/>
          <p:nvPr/>
        </p:nvSpPr>
        <p:spPr>
          <a:xfrm>
            <a:off x="410810" y="0"/>
            <a:ext cx="8730845" cy="42671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1"/>
          <p:cNvSpPr>
            <a:spLocks noGrp="1"/>
          </p:cNvSpPr>
          <p:nvPr>
            <p:ph type="pic" idx="2"/>
          </p:nvPr>
        </p:nvSpPr>
        <p:spPr>
          <a:xfrm>
            <a:off x="412576" y="4267200"/>
            <a:ext cx="8729079" cy="25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4" name="Google Shape;34;p21"/>
          <p:cNvSpPr txBox="1">
            <a:spLocks noGrp="1"/>
          </p:cNvSpPr>
          <p:nvPr>
            <p:ph type="body" idx="1"/>
          </p:nvPr>
        </p:nvSpPr>
        <p:spPr>
          <a:xfrm>
            <a:off x="780334" y="2590798"/>
            <a:ext cx="137160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6F5FF"/>
              </a:buClr>
              <a:buSzPts val="1400"/>
              <a:buFont typeface="Arial"/>
              <a:buChar char="●"/>
              <a:defRPr sz="1800" b="1" i="0" u="none" strike="noStrike" cap="non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400"/>
              <a:buFont typeface="Arial"/>
              <a:buChar char="○"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400"/>
              <a:buFont typeface="Arial"/>
              <a:buChar char="■"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400"/>
              <a:buFont typeface="Arial"/>
              <a:buChar char="●"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400"/>
              <a:buFont typeface="Arial"/>
              <a:buChar char="○"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3"/>
          </p:nvPr>
        </p:nvSpPr>
        <p:spPr>
          <a:xfrm>
            <a:off x="780334" y="3733800"/>
            <a:ext cx="1295400" cy="26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6F5FF"/>
              </a:buClr>
              <a:buSzPts val="1400"/>
              <a:buFont typeface="Arial"/>
              <a:buChar char="●"/>
              <a:defRPr sz="1600" b="0" i="0" u="none" strike="noStrike" cap="non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400"/>
              <a:buFont typeface="Arial"/>
              <a:buChar char="○"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400"/>
              <a:buFont typeface="Arial"/>
              <a:buChar char="■"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400"/>
              <a:buFont typeface="Arial"/>
              <a:buChar char="●"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400"/>
              <a:buFont typeface="Arial"/>
              <a:buChar char="○"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4"/>
          </p:nvPr>
        </p:nvSpPr>
        <p:spPr>
          <a:xfrm>
            <a:off x="2514600" y="768745"/>
            <a:ext cx="6096000" cy="135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5"/>
          </p:nvPr>
        </p:nvSpPr>
        <p:spPr>
          <a:xfrm>
            <a:off x="2515037" y="2262187"/>
            <a:ext cx="6092516" cy="93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1400"/>
              <a:buFont typeface="Arial"/>
              <a:buChar char="●"/>
              <a:defRPr sz="2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6"/>
          </p:nvPr>
        </p:nvSpPr>
        <p:spPr>
          <a:xfrm>
            <a:off x="2514600" y="3311237"/>
            <a:ext cx="6096000" cy="69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9" name="Google Shape;39;p21"/>
          <p:cNvCxnSpPr/>
          <p:nvPr/>
        </p:nvCxnSpPr>
        <p:spPr>
          <a:xfrm>
            <a:off x="2285999" y="609600"/>
            <a:ext cx="0" cy="3473450"/>
          </a:xfrm>
          <a:prstGeom prst="straightConnector1">
            <a:avLst/>
          </a:prstGeom>
          <a:noFill/>
          <a:ln w="12700" cap="flat" cmpd="sng">
            <a:solidFill>
              <a:srgbClr val="3FA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0" name="Google Shape;40;p2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33400"/>
            <a:ext cx="1762136" cy="21339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oogle Shape;41;p21"/>
          <p:cNvGrpSpPr/>
          <p:nvPr/>
        </p:nvGrpSpPr>
        <p:grpSpPr>
          <a:xfrm>
            <a:off x="-30388" y="0"/>
            <a:ext cx="472440" cy="6858000"/>
            <a:chOff x="-15240" y="0"/>
            <a:chExt cx="472440" cy="6858000"/>
          </a:xfrm>
        </p:grpSpPr>
        <p:sp>
          <p:nvSpPr>
            <p:cNvPr id="42" name="Google Shape;42;p21"/>
            <p:cNvSpPr/>
            <p:nvPr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" name="Google Shape;43;p21" descr="C:\Users\jacqui.fenner\Desktop\PTT templates\images\noaa icons\noaa_icons-04.pn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44;p21" descr="C:\Users\jacqui.fenner\Desktop\PTT templates\images\noaa icons\noaa_icons-05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21" descr="C:\Users\jacqui.fenner\Desktop\PTT templates\images\noaa icons\noaa_icons-06.png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21" descr="C:\Users\jacqui.fenner\Desktop\PTT templates\images\noaa icons\noaa_icons-07.png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47;p21" descr="C:\Users\jacqui.fenner\Desktop\PTT templates\images\noaa icons\noaa_icons-08.png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21" descr="C:\Users\jacqui.fenner\Desktop\PTT templates\images\noaa icons\noaa_icons-10.png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9" name="Google Shape;49;p21"/>
            <p:cNvGrpSpPr/>
            <p:nvPr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50" name="Google Shape;50;p21"/>
              <p:cNvGrpSpPr/>
              <p:nvPr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51" name="Google Shape;51;p21"/>
                <p:cNvCxnSpPr/>
                <p:nvPr/>
              </p:nvCxnSpPr>
              <p:spPr>
                <a:xfrm>
                  <a:off x="15148" y="42672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2" name="Google Shape;52;p21"/>
                <p:cNvCxnSpPr/>
                <p:nvPr/>
              </p:nvCxnSpPr>
              <p:spPr>
                <a:xfrm>
                  <a:off x="15148" y="32004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3" name="Google Shape;53;p21"/>
                <p:cNvCxnSpPr/>
                <p:nvPr/>
              </p:nvCxnSpPr>
              <p:spPr>
                <a:xfrm>
                  <a:off x="15148" y="21336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4" name="Google Shape;54;p21"/>
                <p:cNvCxnSpPr/>
                <p:nvPr/>
              </p:nvCxnSpPr>
              <p:spPr>
                <a:xfrm>
                  <a:off x="15148" y="53340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5" name="Google Shape;55;p21"/>
                <p:cNvCxnSpPr/>
                <p:nvPr/>
              </p:nvCxnSpPr>
              <p:spPr>
                <a:xfrm>
                  <a:off x="15148" y="10668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6" name="Google Shape;56;p21"/>
                <p:cNvCxnSpPr/>
                <p:nvPr/>
              </p:nvCxnSpPr>
              <p:spPr>
                <a:xfrm>
                  <a:off x="15148" y="64008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57" name="Google Shape;57;p21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77057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" type="obj">
  <p:cSld name="Basic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9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7933912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979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Wide Pic Bottom">
  <p:cSld name="1 Column, Wide Pic Bottom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>
            <a:spLocks noGrp="1"/>
          </p:cNvSpPr>
          <p:nvPr>
            <p:ph type="pic" idx="2"/>
          </p:nvPr>
        </p:nvSpPr>
        <p:spPr>
          <a:xfrm>
            <a:off x="762000" y="4419600"/>
            <a:ext cx="7921784" cy="175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3" name="Google Shape;63;p27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7933912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9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769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, 2 Pic">
  <p:cSld name="2 Column, 2 Pic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9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762001" y="1219200"/>
            <a:ext cx="37338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8" name="Google Shape;68;p28"/>
          <p:cNvSpPr>
            <a:spLocks noGrp="1"/>
          </p:cNvSpPr>
          <p:nvPr>
            <p:ph type="pic" idx="3"/>
          </p:nvPr>
        </p:nvSpPr>
        <p:spPr>
          <a:xfrm>
            <a:off x="4953000" y="1219200"/>
            <a:ext cx="37338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9" name="Google Shape;69;p28"/>
          <p:cNvSpPr txBox="1">
            <a:spLocks noGrp="1"/>
          </p:cNvSpPr>
          <p:nvPr>
            <p:ph type="body" idx="1"/>
          </p:nvPr>
        </p:nvSpPr>
        <p:spPr>
          <a:xfrm>
            <a:off x="752888" y="3048000"/>
            <a:ext cx="3742912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4"/>
          </p:nvPr>
        </p:nvSpPr>
        <p:spPr>
          <a:xfrm>
            <a:off x="4953000" y="3048000"/>
            <a:ext cx="3742912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779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9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9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2447512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2"/>
          </p:nvPr>
        </p:nvSpPr>
        <p:spPr>
          <a:xfrm>
            <a:off x="6248400" y="1219200"/>
            <a:ext cx="2447512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body" idx="3"/>
          </p:nvPr>
        </p:nvSpPr>
        <p:spPr>
          <a:xfrm>
            <a:off x="3500644" y="1219200"/>
            <a:ext cx="2447512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827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, 3 Pic">
  <p:cSld name="3 Column, 3 Pic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9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30"/>
          <p:cNvSpPr>
            <a:spLocks noGrp="1"/>
          </p:cNvSpPr>
          <p:nvPr>
            <p:ph type="pic" idx="2"/>
          </p:nvPr>
        </p:nvSpPr>
        <p:spPr>
          <a:xfrm>
            <a:off x="762000" y="1219200"/>
            <a:ext cx="2435438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9" name="Google Shape;79;p30"/>
          <p:cNvSpPr>
            <a:spLocks noGrp="1"/>
          </p:cNvSpPr>
          <p:nvPr>
            <p:ph type="pic" idx="3"/>
          </p:nvPr>
        </p:nvSpPr>
        <p:spPr>
          <a:xfrm>
            <a:off x="3508162" y="1219200"/>
            <a:ext cx="2435438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0" name="Google Shape;80;p30"/>
          <p:cNvSpPr>
            <a:spLocks noGrp="1"/>
          </p:cNvSpPr>
          <p:nvPr>
            <p:ph type="pic" idx="4"/>
          </p:nvPr>
        </p:nvSpPr>
        <p:spPr>
          <a:xfrm>
            <a:off x="6251362" y="1219200"/>
            <a:ext cx="2435438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1" name="Google Shape;81;p30"/>
          <p:cNvSpPr txBox="1">
            <a:spLocks noGrp="1"/>
          </p:cNvSpPr>
          <p:nvPr>
            <p:ph type="body" idx="1"/>
          </p:nvPr>
        </p:nvSpPr>
        <p:spPr>
          <a:xfrm>
            <a:off x="752888" y="3048000"/>
            <a:ext cx="2447512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body" idx="5"/>
          </p:nvPr>
        </p:nvSpPr>
        <p:spPr>
          <a:xfrm>
            <a:off x="6248400" y="3048000"/>
            <a:ext cx="2447512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body" idx="6"/>
          </p:nvPr>
        </p:nvSpPr>
        <p:spPr>
          <a:xfrm>
            <a:off x="3500644" y="3048000"/>
            <a:ext cx="2447512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439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hyperlink" Target="http://www.noaa.gov/satellites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21" Type="http://schemas.openxmlformats.org/officeDocument/2006/relationships/hyperlink" Target="https://www.commerce.gov/" TargetMode="Externa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3.png"/><Relationship Id="rId17" Type="http://schemas.openxmlformats.org/officeDocument/2006/relationships/hyperlink" Target="http://www.noaa.gov/oceans-coasts" TargetMode="Externa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hyperlink" Target="http://www.noaa.gov/research" TargetMode="Externa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8.xml"/><Relationship Id="rId15" Type="http://schemas.openxmlformats.org/officeDocument/2006/relationships/hyperlink" Target="http://www.noaa.gov/fisheries" TargetMode="External"/><Relationship Id="rId23" Type="http://schemas.openxmlformats.org/officeDocument/2006/relationships/hyperlink" Target="http://www.noaa.gov/" TargetMode="External"/><Relationship Id="rId10" Type="http://schemas.openxmlformats.org/officeDocument/2006/relationships/image" Target="../media/image2.png"/><Relationship Id="rId19" Type="http://schemas.openxmlformats.org/officeDocument/2006/relationships/hyperlink" Target="http://www.noaa.gov/weather" TargetMode="External"/><Relationship Id="rId4" Type="http://schemas.openxmlformats.org/officeDocument/2006/relationships/slideLayout" Target="../slideLayouts/slideLayout7.xml"/><Relationship Id="rId9" Type="http://schemas.openxmlformats.org/officeDocument/2006/relationships/hyperlink" Target="http://www.noaa.gov/marine-aviation" TargetMode="External"/><Relationship Id="rId14" Type="http://schemas.openxmlformats.org/officeDocument/2006/relationships/image" Target="../media/image4.pn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8;p20"/>
          <p:cNvGrpSpPr/>
          <p:nvPr/>
        </p:nvGrpSpPr>
        <p:grpSpPr>
          <a:xfrm>
            <a:off x="-30388" y="0"/>
            <a:ext cx="472440" cy="6858000"/>
            <a:chOff x="-15240" y="0"/>
            <a:chExt cx="472440" cy="6858000"/>
          </a:xfrm>
        </p:grpSpPr>
        <p:sp>
          <p:nvSpPr>
            <p:cNvPr id="9" name="Google Shape;9;p20"/>
            <p:cNvSpPr/>
            <p:nvPr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" name="Google Shape;10;p20" descr="C:\Users\jacqui.fenner\Desktop\PTT templates\images\noaa icons\noaa_icons-04.png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0" descr="C:\Users\jacqui.fenner\Desktop\PTT templates\images\noaa icons\noaa_icons-05.png">
              <a:hlinkClick r:id="rId11"/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20" descr="C:\Users\jacqui.fenner\Desktop\PTT templates\images\noaa icons\noaa_icons-06.png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0" descr="C:\Users\jacqui.fenner\Desktop\PTT templates\images\noaa icons\noaa_icons-07.png">
              <a:hlinkClick r:id="rId15"/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0" descr="C:\Users\jacqui.fenner\Desktop\PTT templates\images\noaa icons\noaa_icons-08.png">
              <a:hlinkClick r:id="rId17"/>
            </p:cNvPr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0" descr="C:\Users\jacqui.fenner\Desktop\PTT templates\images\noaa icons\noaa_icons-10.png">
              <a:hlinkClick r:id="rId19"/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" name="Google Shape;16;p20"/>
            <p:cNvGrpSpPr/>
            <p:nvPr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17" name="Google Shape;17;p20"/>
              <p:cNvGrpSpPr/>
              <p:nvPr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18" name="Google Shape;18;p20"/>
                <p:cNvCxnSpPr/>
                <p:nvPr/>
              </p:nvCxnSpPr>
              <p:spPr>
                <a:xfrm>
                  <a:off x="15148" y="42672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" name="Google Shape;19;p20"/>
                <p:cNvCxnSpPr/>
                <p:nvPr/>
              </p:nvCxnSpPr>
              <p:spPr>
                <a:xfrm>
                  <a:off x="15148" y="32004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" name="Google Shape;20;p20"/>
                <p:cNvCxnSpPr/>
                <p:nvPr/>
              </p:nvCxnSpPr>
              <p:spPr>
                <a:xfrm>
                  <a:off x="15148" y="21336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" name="Google Shape;21;p20"/>
                <p:cNvCxnSpPr/>
                <p:nvPr/>
              </p:nvCxnSpPr>
              <p:spPr>
                <a:xfrm>
                  <a:off x="15148" y="53340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" name="Google Shape;22;p20"/>
                <p:cNvCxnSpPr/>
                <p:nvPr/>
              </p:nvCxnSpPr>
              <p:spPr>
                <a:xfrm>
                  <a:off x="15148" y="10668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3" name="Google Shape;23;p20"/>
                <p:cNvCxnSpPr/>
                <p:nvPr/>
              </p:nvCxnSpPr>
              <p:spPr>
                <a:xfrm>
                  <a:off x="15148" y="64008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4" name="Google Shape;24;p20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25" name="Google Shape;25;p20"/>
          <p:cNvSpPr/>
          <p:nvPr/>
        </p:nvSpPr>
        <p:spPr>
          <a:xfrm>
            <a:off x="0" y="6400801"/>
            <a:ext cx="9144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9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7933912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" name="Google Shape;28;p20" descr="G:\STALL\ST Comms\Templates &amp; Resources\Logos\Other Emblems\DOC Logo\DOC Color.png">
            <a:hlinkClick r:id="rId21"/>
          </p:cNvPr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28600" y="6443457"/>
            <a:ext cx="371888" cy="37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0">
            <a:hlinkClick r:id="rId23"/>
          </p:cNvPr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639827" y="6449252"/>
            <a:ext cx="360298" cy="36029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0"/>
          <p:cNvSpPr txBox="1"/>
          <p:nvPr/>
        </p:nvSpPr>
        <p:spPr>
          <a:xfrm>
            <a:off x="1447800" y="6551712"/>
            <a:ext cx="72390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250"/>
              <a:buFont typeface="Arial Narrow"/>
              <a:buNone/>
            </a:pPr>
            <a:r>
              <a:rPr lang="en-US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lang="en-US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000" b="0" i="0" u="none" strike="noStrike" cap="non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492089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ai.gov/periodic-tabl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NAIL.innovation@noaa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fai.gov/periodic-table" TargetMode="External"/><Relationship Id="rId5" Type="http://schemas.openxmlformats.org/officeDocument/2006/relationships/hyperlink" Target="https://www.dhs.gov/pil" TargetMode="External"/><Relationship Id="rId4" Type="http://schemas.openxmlformats.org/officeDocument/2006/relationships/hyperlink" Target="http://www.commerce.gov/oam/lab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ierre.s.smith@noaa.go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NAIL.innovation@noa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"/>
          <p:cNvSpPr>
            <a:spLocks noGrp="1"/>
          </p:cNvSpPr>
          <p:nvPr>
            <p:ph type="pic" idx="2"/>
          </p:nvPr>
        </p:nvSpPr>
        <p:spPr>
          <a:xfrm>
            <a:off x="412576" y="4267200"/>
            <a:ext cx="8729079" cy="25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"/>
          <p:cNvSpPr txBox="1">
            <a:spLocks noGrp="1"/>
          </p:cNvSpPr>
          <p:nvPr>
            <p:ph type="body" idx="1"/>
          </p:nvPr>
        </p:nvSpPr>
        <p:spPr>
          <a:xfrm>
            <a:off x="780334" y="2590798"/>
            <a:ext cx="137160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F5FF"/>
              </a:buClr>
              <a:buSzPts val="1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0" name="Google Shape;400;p1"/>
          <p:cNvSpPr txBox="1">
            <a:spLocks noGrp="1"/>
          </p:cNvSpPr>
          <p:nvPr>
            <p:ph type="body" idx="3"/>
          </p:nvPr>
        </p:nvSpPr>
        <p:spPr>
          <a:xfrm>
            <a:off x="545690" y="3733799"/>
            <a:ext cx="1679986" cy="26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F5FF"/>
              </a:buClr>
              <a:buSzPts val="1600"/>
              <a:buNone/>
            </a:pPr>
            <a:r>
              <a:rPr lang="en-US" dirty="0" smtClean="0">
                <a:latin typeface="+mn-lt"/>
                <a:ea typeface="Times New Roman"/>
                <a:cs typeface="Times New Roman"/>
                <a:sym typeface="Times New Roman"/>
              </a:rPr>
              <a:t>January, 2022</a:t>
            </a:r>
            <a:endParaRPr dirty="0"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Google Shape;401;p1"/>
          <p:cNvSpPr txBox="1">
            <a:spLocks noGrp="1"/>
          </p:cNvSpPr>
          <p:nvPr>
            <p:ph type="body" idx="4"/>
          </p:nvPr>
        </p:nvSpPr>
        <p:spPr>
          <a:xfrm>
            <a:off x="2603091" y="1358721"/>
            <a:ext cx="6096000" cy="130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4000" dirty="0" smtClean="0">
                <a:latin typeface="+mj-lt"/>
                <a:ea typeface="Times New Roman"/>
                <a:cs typeface="Times New Roman"/>
                <a:sym typeface="Times New Roman"/>
              </a:rPr>
              <a:t>An Introduction to Innovation in Acquisition</a:t>
            </a:r>
            <a:endParaRPr sz="4000"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3" name="Google Shape;403;p1"/>
          <p:cNvSpPr txBox="1">
            <a:spLocks noGrp="1"/>
          </p:cNvSpPr>
          <p:nvPr>
            <p:ph type="body" idx="6"/>
          </p:nvPr>
        </p:nvSpPr>
        <p:spPr>
          <a:xfrm>
            <a:off x="2603091" y="2988527"/>
            <a:ext cx="5366314" cy="115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b="1" dirty="0">
                <a:latin typeface="+mn-lt"/>
                <a:ea typeface="Times New Roman"/>
                <a:cs typeface="Times New Roman"/>
                <a:sym typeface="Times New Roman"/>
              </a:rPr>
              <a:t>Pierre </a:t>
            </a:r>
            <a:r>
              <a:rPr lang="en-US" b="1" dirty="0" smtClean="0">
                <a:latin typeface="+mn-lt"/>
                <a:ea typeface="Times New Roman"/>
                <a:cs typeface="Times New Roman"/>
                <a:sym typeface="Times New Roman"/>
              </a:rPr>
              <a:t>Smith</a:t>
            </a:r>
            <a:endParaRPr lang="en-US" b="1" dirty="0">
              <a:latin typeface="+mn-lt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</a:pPr>
            <a:r>
              <a:rPr lang="en-US" dirty="0" smtClean="0">
                <a:latin typeface="+mn-lt"/>
                <a:ea typeface="Times New Roman"/>
                <a:cs typeface="Times New Roman"/>
                <a:sym typeface="Times New Roman"/>
              </a:rPr>
              <a:t>Contracting Officer (Weather ACO/Satellite PCO)</a:t>
            </a:r>
          </a:p>
          <a:p>
            <a:pPr marL="0" lvl="0" indent="0">
              <a:spcBef>
                <a:spcPts val="0"/>
              </a:spcBef>
            </a:pPr>
            <a:r>
              <a:rPr lang="en-US" dirty="0" smtClean="0">
                <a:latin typeface="+mn-lt"/>
                <a:ea typeface="Times New Roman"/>
                <a:cs typeface="Times New Roman"/>
                <a:sym typeface="Times New Roman"/>
              </a:rPr>
              <a:t>NAIL Member</a:t>
            </a:r>
          </a:p>
          <a:p>
            <a:pPr marL="0" lvl="0" indent="0">
              <a:spcBef>
                <a:spcPts val="0"/>
              </a:spcBef>
            </a:pPr>
            <a:r>
              <a:rPr lang="en-US" dirty="0" smtClean="0">
                <a:latin typeface="+mn-lt"/>
                <a:ea typeface="Times New Roman"/>
                <a:cs typeface="Times New Roman"/>
                <a:sym typeface="Times New Roman"/>
              </a:rPr>
              <a:t>DOC Innovation Council Member</a:t>
            </a:r>
            <a:endParaRPr lang="en-US" dirty="0"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4" name="Google Shape;404;p1"/>
          <p:cNvPicPr preferRelativeResize="0"/>
          <p:nvPr/>
        </p:nvPicPr>
        <p:blipFill rotWithShape="1">
          <a:blip r:embed="rId3">
            <a:alphaModFix/>
          </a:blip>
          <a:srcRect t="52840" b="4362"/>
          <a:stretch/>
        </p:blipFill>
        <p:spPr>
          <a:xfrm>
            <a:off x="414151" y="4278086"/>
            <a:ext cx="87630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4;p1"/>
          <p:cNvSpPr txBox="1">
            <a:spLocks noGrp="1"/>
          </p:cNvSpPr>
          <p:nvPr>
            <p:ph type="body" idx="5"/>
          </p:nvPr>
        </p:nvSpPr>
        <p:spPr>
          <a:xfrm>
            <a:off x="676651" y="2718665"/>
            <a:ext cx="1418063" cy="92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EDFF"/>
              </a:buClr>
              <a:buSzPts val="600"/>
              <a:buFont typeface="Arial"/>
              <a:buNone/>
            </a:pPr>
            <a:r>
              <a:rPr lang="en-US" sz="1800" b="1" dirty="0" smtClean="0"/>
              <a:t>Acquisition </a:t>
            </a:r>
            <a:r>
              <a:rPr lang="en-US" sz="1800" b="1" dirty="0"/>
              <a:t>and Grants Office (AGO)</a:t>
            </a:r>
            <a:endParaRPr sz="1600" b="0" i="1" u="none" strike="noStrike" cap="none" dirty="0">
              <a:solidFill>
                <a:srgbClr val="C4ED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f2673f14ef_0_51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Advisory Down-Select</a:t>
            </a:r>
            <a:endParaRPr/>
          </a:p>
        </p:txBody>
      </p:sp>
      <p:sp>
        <p:nvSpPr>
          <p:cNvPr id="240" name="Google Shape;240;gf2673f14ef_0_51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7933800" cy="49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When a large number of responses is anticipated in a competitive acquisition, let’s consider a phased </a:t>
            </a:r>
            <a:r>
              <a:rPr lang="en-US" dirty="0" smtClean="0"/>
              <a:t>evaluation</a:t>
            </a:r>
            <a:endParaRPr dirty="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Down-selects:</a:t>
            </a:r>
            <a:endParaRPr dirty="0"/>
          </a:p>
          <a:p>
            <a:pPr marL="914400" lvl="1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Reduce cost and burden to industry</a:t>
            </a:r>
            <a:endParaRPr dirty="0"/>
          </a:p>
          <a:p>
            <a:pPr marL="914400" lvl="1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u="sng" dirty="0"/>
              <a:t>Reduce the amount of documentation</a:t>
            </a:r>
            <a:r>
              <a:rPr lang="en-US" dirty="0"/>
              <a:t> for the government to review</a:t>
            </a:r>
            <a:endParaRPr dirty="0"/>
          </a:p>
          <a:p>
            <a:pPr marL="914400" lvl="1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Remove non-viable companies for a </a:t>
            </a:r>
            <a:r>
              <a:rPr lang="en-US" u="sng" dirty="0"/>
              <a:t>cleaner trade-off decision</a:t>
            </a:r>
            <a:r>
              <a:rPr lang="en-US" dirty="0"/>
              <a:t> at the final phase</a:t>
            </a:r>
            <a:endParaRPr dirty="0"/>
          </a:p>
          <a:p>
            <a:pPr marL="914400" lvl="1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Reduce the number of debriefings and protests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099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f2673f14ef_0_57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Highest Technically Rated Offeror with Reasonable Price (HTRO-RP)</a:t>
            </a:r>
            <a:endParaRPr/>
          </a:p>
        </p:txBody>
      </p:sp>
      <p:sp>
        <p:nvSpPr>
          <p:cNvPr id="262" name="Google Shape;262;gf2673f14ef_0_57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7933800" cy="49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Allows award to the highest technically rated offer that is also found to have a reasonable price without using trade-offs between cost or price and </a:t>
            </a:r>
            <a:r>
              <a:rPr lang="en-US" dirty="0" smtClean="0"/>
              <a:t>technical</a:t>
            </a:r>
            <a:endParaRPr dirty="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Price evaluation of only the highest ranked or rated offer proceeds </a:t>
            </a:r>
            <a:r>
              <a:rPr lang="en-US" dirty="0" smtClean="0"/>
              <a:t>next</a:t>
            </a:r>
            <a:endParaRPr dirty="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If the </a:t>
            </a:r>
            <a:r>
              <a:rPr lang="en-US" dirty="0" smtClean="0"/>
              <a:t>Offeror's </a:t>
            </a:r>
            <a:r>
              <a:rPr lang="en-US" dirty="0"/>
              <a:t>price is not determined to be fair and reasonable, the offer is rejected and the next highest </a:t>
            </a:r>
            <a:r>
              <a:rPr lang="en-US" dirty="0" smtClean="0"/>
              <a:t>ranked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830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01" y="934336"/>
            <a:ext cx="8584973" cy="5481088"/>
          </a:xfrm>
          <a:prstGeom prst="rect">
            <a:avLst/>
          </a:prstGeom>
        </p:spPr>
      </p:pic>
      <p:sp>
        <p:nvSpPr>
          <p:cNvPr id="261" name="Google Shape;261;gf2673f14ef_0_57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More Techniques!</a:t>
            </a: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6200011" y="5839314"/>
            <a:ext cx="2943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4"/>
              </a:rPr>
              <a:t>www.fai.gov/periodic-table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6227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f4f6a961fb_0_0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Resources</a:t>
            </a:r>
            <a:endParaRPr dirty="0"/>
          </a:p>
        </p:txBody>
      </p:sp>
      <p:pic>
        <p:nvPicPr>
          <p:cNvPr id="1030" name="Picture 6" descr="https://lh5.googleusercontent.com/RvOIcEHFohFx81RHg2jEjZkj2f15Tx17BbS2Rmz2ECWTSsafgXcBSiDMlxJsVK3nhpONkwgUHMzUFYpVb0TqP7V4jHFINBJdDgRqPROF7maypEr8rlAIYMoVldWRx29RnhVBm2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981" y="1332233"/>
            <a:ext cx="6605613" cy="118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Lab - Acquisition Innov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743" y="2825483"/>
            <a:ext cx="2518851" cy="251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981" y="3260867"/>
            <a:ext cx="2934109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f4f6a961fb_0_0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Resources</a:t>
            </a:r>
            <a:endParaRPr dirty="0"/>
          </a:p>
        </p:txBody>
      </p:sp>
      <p:sp>
        <p:nvSpPr>
          <p:cNvPr id="269" name="Google Shape;269;gf4f6a961fb_0_0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7933800" cy="49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400" dirty="0" smtClean="0"/>
              <a:t>NOAA Acquisition Innovation Lab (NAIL)</a:t>
            </a:r>
          </a:p>
          <a:p>
            <a:pPr lvl="1" indent="-406400">
              <a:spcBef>
                <a:spcPts val="560"/>
              </a:spcBef>
              <a:buSzPts val="2800"/>
            </a:pPr>
            <a:r>
              <a:rPr lang="en-US" sz="2000" dirty="0" smtClean="0">
                <a:hlinkClick r:id="rId3"/>
              </a:rPr>
              <a:t>NAIL.innovation@noaa.gov</a:t>
            </a:r>
            <a:r>
              <a:rPr lang="en-US" sz="2000" dirty="0" smtClean="0"/>
              <a:t> </a:t>
            </a:r>
          </a:p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endParaRPr lang="en-US" sz="2400" dirty="0" smtClean="0"/>
          </a:p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400" dirty="0" smtClean="0"/>
              <a:t>DOC “The Lab”</a:t>
            </a:r>
          </a:p>
          <a:p>
            <a:pPr lvl="1" indent="-406400">
              <a:spcBef>
                <a:spcPts val="560"/>
              </a:spcBef>
              <a:buSzPts val="2800"/>
            </a:pPr>
            <a:r>
              <a:rPr lang="en-US" sz="2000" dirty="0" smtClean="0">
                <a:hlinkClick r:id="rId4"/>
              </a:rPr>
              <a:t>www.commerce.gov/oam/lab</a:t>
            </a:r>
            <a:r>
              <a:rPr lang="en-US" sz="2000" dirty="0" smtClean="0"/>
              <a:t> </a:t>
            </a:r>
          </a:p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endParaRPr lang="en-US" sz="2400" dirty="0" smtClean="0"/>
          </a:p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400" dirty="0" smtClean="0"/>
              <a:t>DHS Procurement Innovation Lab (PIL)</a:t>
            </a:r>
          </a:p>
          <a:p>
            <a:pPr lvl="1" indent="-406400">
              <a:spcBef>
                <a:spcPts val="560"/>
              </a:spcBef>
              <a:buSzPts val="2800"/>
            </a:pPr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www.dhs.gov/pil</a:t>
            </a:r>
            <a:r>
              <a:rPr lang="en-US" sz="2000" dirty="0" smtClean="0"/>
              <a:t> </a:t>
            </a:r>
          </a:p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endParaRPr lang="en-US" sz="2400" dirty="0" smtClean="0"/>
          </a:p>
          <a:p>
            <a:pPr lvl="0"/>
            <a:r>
              <a:rPr lang="en-US" sz="2400" dirty="0"/>
              <a:t>FAI Periodic Table of Acquisition </a:t>
            </a:r>
            <a:r>
              <a:rPr lang="en-US" sz="2400" dirty="0" smtClean="0"/>
              <a:t>Innovations</a:t>
            </a:r>
          </a:p>
          <a:p>
            <a:pPr lvl="1"/>
            <a:r>
              <a:rPr lang="en-US" sz="2000" dirty="0" smtClean="0">
                <a:hlinkClick r:id="rId6"/>
              </a:rPr>
              <a:t>www.fai.gov/periodic-table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17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f4f6a961fb_0_6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Questions?</a:t>
            </a:r>
            <a:endParaRPr dirty="0"/>
          </a:p>
        </p:txBody>
      </p:sp>
      <p:sp>
        <p:nvSpPr>
          <p:cNvPr id="276" name="Google Shape;276;gf4f6a961fb_0_6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7933800" cy="49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dirty="0" smtClean="0"/>
              <a:t>NOAA Points </a:t>
            </a:r>
            <a:r>
              <a:rPr lang="en-US" dirty="0"/>
              <a:t>of Contact</a:t>
            </a:r>
            <a:r>
              <a:rPr lang="en-US" dirty="0" smtClean="0"/>
              <a:t>:</a:t>
            </a: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000" dirty="0" smtClean="0"/>
              <a:t>Pierre Smith</a:t>
            </a: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000" dirty="0" smtClean="0"/>
              <a:t>Weather Domain ACO/Satellite Domain (2.0) PCO</a:t>
            </a: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000" dirty="0" smtClean="0"/>
              <a:t>NAIL Member</a:t>
            </a:r>
            <a:endParaRPr sz="20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000" u="sng" dirty="0">
                <a:solidFill>
                  <a:schemeClr val="hlink"/>
                </a:solidFill>
                <a:hlinkClick r:id="rId3"/>
              </a:rPr>
              <a:t>p</a:t>
            </a:r>
            <a:r>
              <a:rPr lang="en-US" sz="2000" u="sng" dirty="0" smtClean="0">
                <a:solidFill>
                  <a:schemeClr val="hlink"/>
                </a:solidFill>
                <a:hlinkClick r:id="rId3"/>
              </a:rPr>
              <a:t>ierre.s.smith@noaa.gov</a:t>
            </a:r>
            <a:endParaRPr sz="20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000" dirty="0"/>
          </a:p>
          <a:p>
            <a:pPr marL="50800" lvl="0" indent="0">
              <a:buNone/>
            </a:pPr>
            <a:r>
              <a:rPr lang="en-US" sz="2000" dirty="0"/>
              <a:t>NOAA Acquisition Innovation Lab (</a:t>
            </a:r>
            <a:r>
              <a:rPr lang="en-US" sz="2000" dirty="0" smtClean="0"/>
              <a:t>NAIL) </a:t>
            </a:r>
            <a:r>
              <a:rPr lang="en-US" sz="2000" dirty="0" smtClean="0">
                <a:hlinkClick r:id="rId4"/>
              </a:rPr>
              <a:t>NAIL.innovation@noaa.gov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779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2673f14ef_0_12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What Does “Innovation” Mean?</a:t>
            </a:r>
            <a:endParaRPr dirty="0"/>
          </a:p>
        </p:txBody>
      </p:sp>
      <p:sp>
        <p:nvSpPr>
          <p:cNvPr id="212" name="Google Shape;212;gf2673f14ef_0_12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7933800" cy="49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3200" dirty="0" smtClean="0"/>
              <a:t>New </a:t>
            </a:r>
            <a:r>
              <a:rPr lang="en-US" sz="3200" dirty="0"/>
              <a:t>i</a:t>
            </a:r>
            <a:r>
              <a:rPr lang="en-US" sz="3200" dirty="0" smtClean="0"/>
              <a:t>deas</a:t>
            </a:r>
          </a:p>
          <a:p>
            <a:pPr marL="457200" lvl="0" indent="-4064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3200" dirty="0" smtClean="0"/>
              <a:t>Incremental changes</a:t>
            </a:r>
          </a:p>
          <a:p>
            <a:pPr marL="457200" lvl="0" indent="-4064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3200" dirty="0" smtClean="0"/>
              <a:t>Underutilized techniques</a:t>
            </a:r>
          </a:p>
          <a:p>
            <a:pPr marL="457200" lvl="0" indent="-4064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3200" dirty="0" smtClean="0"/>
              <a:t>Embracing managed risk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Breaking </a:t>
            </a:r>
            <a:r>
              <a:rPr lang="en-US" sz="3200" dirty="0"/>
              <a:t>from the </a:t>
            </a:r>
            <a:r>
              <a:rPr lang="en-US" sz="3200" dirty="0" smtClean="0"/>
              <a:t>norm</a:t>
            </a:r>
          </a:p>
          <a:p>
            <a:pPr marL="45720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endParaRPr lang="en-US" sz="800" dirty="0"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 i="1" dirty="0" smtClean="0"/>
              <a:t>"Why would we want to do this?”</a:t>
            </a:r>
            <a:endParaRPr sz="2400" i="1" dirty="0"/>
          </a:p>
        </p:txBody>
      </p:sp>
    </p:spTree>
    <p:extLst>
      <p:ext uri="{BB962C8B-B14F-4D97-AF65-F5344CB8AC3E}">
        <p14:creationId xmlns:p14="http://schemas.microsoft.com/office/powerpoint/2010/main" val="255694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2673f14ef_0_12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Meeting Demands</a:t>
            </a:r>
            <a:endParaRPr dirty="0"/>
          </a:p>
        </p:txBody>
      </p:sp>
      <p:sp>
        <p:nvSpPr>
          <p:cNvPr id="212" name="Google Shape;212;gf2673f14ef_0_12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7933800" cy="49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Today’s fast-paced contracting environment requires the Government to have the ability to work in and around the FAR to provide innovative solutions to acquisition requirements.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u="sng" dirty="0"/>
              <a:t>Innovation is key</a:t>
            </a:r>
            <a:r>
              <a:rPr lang="en-US" dirty="0"/>
              <a:t> to meeting the challenges and risks of a continuously evolving marketplace.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If we want to meet the demands of our mission more efficiently, innovation strategies must become a part of our future. </a:t>
            </a:r>
            <a:endParaRPr dirty="0"/>
          </a:p>
          <a:p>
            <a:pPr marL="45720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78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f2673f14ef_0_27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Best Mediums for Innovation</a:t>
            </a:r>
            <a:endParaRPr dirty="0"/>
          </a:p>
        </p:txBody>
      </p:sp>
      <p:sp>
        <p:nvSpPr>
          <p:cNvPr id="219" name="Google Shape;219;gf2673f14ef_0_27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8294468" cy="49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Task Order Competitions (FAR 16.505)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/>
              <a:t>ProTech</a:t>
            </a:r>
            <a:endParaRPr b="1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NITAAC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8(a) STARS III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Call Order Competitions (FAR Part 8.4)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/>
              <a:t>NMITS</a:t>
            </a:r>
            <a:endParaRPr b="1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GSA Schedules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Simplified Acquisition Procedures (FAR Part 13</a:t>
            </a:r>
            <a:r>
              <a:rPr lang="en-US" dirty="0" smtClean="0"/>
              <a:t>)</a:t>
            </a:r>
            <a:endParaRPr lang="en-US" dirty="0"/>
          </a:p>
          <a:p>
            <a:pPr lvl="1" indent="-406400">
              <a:spcBef>
                <a:spcPts val="0"/>
              </a:spcBef>
              <a:buSzPts val="2800"/>
            </a:pPr>
            <a:r>
              <a:rPr lang="en-US" b="1" dirty="0" smtClean="0"/>
              <a:t>FAR </a:t>
            </a:r>
            <a:r>
              <a:rPr lang="en-US" b="1" dirty="0"/>
              <a:t>Part 15 competitions do not lend themselves to </a:t>
            </a:r>
            <a:r>
              <a:rPr lang="en-US" b="1" dirty="0" smtClean="0"/>
              <a:t>certain techniques </a:t>
            </a:r>
            <a:r>
              <a:rPr lang="en-US" b="1" dirty="0"/>
              <a:t>due to various policy </a:t>
            </a:r>
            <a:r>
              <a:rPr lang="en-US" b="1" dirty="0" smtClean="0"/>
              <a:t>or </a:t>
            </a:r>
            <a:r>
              <a:rPr lang="en-US" b="1" dirty="0"/>
              <a:t>regulatory </a:t>
            </a:r>
            <a:r>
              <a:rPr lang="en-US" b="1" dirty="0" smtClean="0"/>
              <a:t>constraints</a:t>
            </a:r>
            <a:r>
              <a:rPr lang="en-US" dirty="0" smtClean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82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2673f14ef_0_33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Commonly Used Techniques</a:t>
            </a:r>
            <a:endParaRPr dirty="0"/>
          </a:p>
        </p:txBody>
      </p:sp>
      <p:sp>
        <p:nvSpPr>
          <p:cNvPr id="226" name="Google Shape;226;gf2673f14ef_0_33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7933800" cy="49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l" rtl="0">
              <a:spcBef>
                <a:spcPts val="560"/>
              </a:spcBef>
              <a:spcAft>
                <a:spcPts val="0"/>
              </a:spcAft>
              <a:buSzPts val="3400"/>
              <a:buChar char="•"/>
            </a:pPr>
            <a:r>
              <a:rPr lang="en-US" sz="3400" dirty="0"/>
              <a:t>Oral </a:t>
            </a:r>
            <a:r>
              <a:rPr lang="en-US" sz="3400" dirty="0" smtClean="0"/>
              <a:t>Presentations</a:t>
            </a:r>
          </a:p>
          <a:p>
            <a:pPr marL="457200" lvl="0" indent="-444500" algn="l" rtl="0">
              <a:spcBef>
                <a:spcPts val="560"/>
              </a:spcBef>
              <a:spcAft>
                <a:spcPts val="0"/>
              </a:spcAft>
              <a:buSzPts val="3400"/>
              <a:buChar char="•"/>
            </a:pPr>
            <a:endParaRPr sz="800" dirty="0"/>
          </a:p>
          <a:p>
            <a:pPr indent="-444500">
              <a:spcBef>
                <a:spcPts val="0"/>
              </a:spcBef>
              <a:buSzPts val="3400"/>
            </a:pPr>
            <a:r>
              <a:rPr lang="en-US" sz="3400" dirty="0"/>
              <a:t>Confidence </a:t>
            </a:r>
            <a:r>
              <a:rPr lang="en-US" sz="3400" dirty="0" smtClean="0"/>
              <a:t>Ratings</a:t>
            </a:r>
          </a:p>
          <a:p>
            <a:pPr indent="-444500">
              <a:spcBef>
                <a:spcPts val="0"/>
              </a:spcBef>
              <a:buSzPts val="3400"/>
            </a:pPr>
            <a:endParaRPr lang="en-US" sz="800" dirty="0"/>
          </a:p>
          <a:p>
            <a:pPr indent="-444500">
              <a:spcBef>
                <a:spcPts val="0"/>
              </a:spcBef>
              <a:buSzPts val="3400"/>
            </a:pPr>
            <a:r>
              <a:rPr lang="en-US" sz="3400" dirty="0"/>
              <a:t>On-the-Spot Consensus Evaluation</a:t>
            </a:r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endParaRPr lang="en-US" sz="800" dirty="0" smtClean="0"/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-US" sz="3400" dirty="0" smtClean="0"/>
              <a:t>Advisory Down-Selects</a:t>
            </a:r>
            <a:endParaRPr sz="800" dirty="0"/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endParaRPr lang="en-US" sz="800" dirty="0" smtClean="0"/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-US" sz="3400" dirty="0" smtClean="0"/>
              <a:t>Highest </a:t>
            </a:r>
            <a:r>
              <a:rPr lang="en-US" sz="3400" dirty="0"/>
              <a:t>Technically Rated Offeror with Reasonable </a:t>
            </a:r>
            <a:r>
              <a:rPr lang="en-US" sz="3400" dirty="0" smtClean="0"/>
              <a:t>Price (HTRO-RP)</a:t>
            </a:r>
            <a:endParaRPr sz="3400" dirty="0"/>
          </a:p>
          <a:p>
            <a:pPr marL="457200" lvl="0" indent="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3400" dirty="0"/>
          </a:p>
        </p:txBody>
      </p:sp>
    </p:spTree>
    <p:extLst>
      <p:ext uri="{BB962C8B-B14F-4D97-AF65-F5344CB8AC3E}">
        <p14:creationId xmlns:p14="http://schemas.microsoft.com/office/powerpoint/2010/main" val="325641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f2673f14ef_0_39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Oral Presentations</a:t>
            </a:r>
            <a:endParaRPr/>
          </a:p>
        </p:txBody>
      </p:sp>
      <p:sp>
        <p:nvSpPr>
          <p:cNvPr id="233" name="Google Shape;233;gf2673f14ef_0_39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7933800" cy="49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See and hear their proposed solutions! </a:t>
            </a:r>
            <a:endParaRPr dirty="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Avoids making the competition an </a:t>
            </a:r>
            <a:r>
              <a:rPr lang="en-US" u="sng" dirty="0"/>
              <a:t>essay writing </a:t>
            </a:r>
            <a:r>
              <a:rPr lang="en-US" u="sng" dirty="0" smtClean="0"/>
              <a:t>contest</a:t>
            </a:r>
            <a:endParaRPr dirty="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Greater confidence the company knows the technical </a:t>
            </a:r>
            <a:r>
              <a:rPr lang="en-US" dirty="0" smtClean="0"/>
              <a:t>requirement</a:t>
            </a:r>
            <a:endParaRPr dirty="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Provides an opportunity for </a:t>
            </a:r>
            <a:r>
              <a:rPr lang="en-US" dirty="0" smtClean="0"/>
              <a:t>dialogue</a:t>
            </a:r>
            <a:endParaRPr dirty="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Can substitute </a:t>
            </a:r>
            <a:r>
              <a:rPr lang="en-US" u="sng" dirty="0"/>
              <a:t>all or parts</a:t>
            </a:r>
            <a:r>
              <a:rPr lang="en-US" dirty="0"/>
              <a:t> of a written </a:t>
            </a:r>
            <a:r>
              <a:rPr lang="en-US" dirty="0" smtClean="0"/>
              <a:t>proposal</a:t>
            </a:r>
            <a:endParaRPr dirty="0"/>
          </a:p>
          <a:p>
            <a:pPr marL="457200" lvl="0" indent="-406400" algn="l" rtl="0">
              <a:spcBef>
                <a:spcPts val="1000"/>
              </a:spcBef>
              <a:spcAft>
                <a:spcPts val="1000"/>
              </a:spcAft>
              <a:buSzPts val="2800"/>
              <a:buChar char="•"/>
            </a:pPr>
            <a:r>
              <a:rPr lang="en-US" dirty="0"/>
              <a:t>Consensus evaluation immediately following  each </a:t>
            </a:r>
            <a:r>
              <a:rPr lang="en-US" dirty="0" smtClean="0"/>
              <a:t>Offeror's </a:t>
            </a:r>
            <a:r>
              <a:rPr lang="en-US" dirty="0"/>
              <a:t>oral </a:t>
            </a:r>
            <a:r>
              <a:rPr lang="en-US" dirty="0" smtClean="0"/>
              <a:t>presentation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801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f2673f14ef_0_71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Confidence Ratings </a:t>
            </a:r>
            <a:endParaRPr/>
          </a:p>
        </p:txBody>
      </p:sp>
      <p:sp>
        <p:nvSpPr>
          <p:cNvPr id="247" name="Google Shape;247;gf2673f14ef_0_71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7933800" cy="49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Adjectival ratings limit </a:t>
            </a:r>
            <a:r>
              <a:rPr lang="en-US" dirty="0" smtClean="0"/>
              <a:t>evaluators</a:t>
            </a:r>
          </a:p>
          <a:p>
            <a:pPr lvl="1" indent="-406400">
              <a:spcBef>
                <a:spcPts val="560"/>
              </a:spcBef>
              <a:buSzPts val="2800"/>
            </a:pPr>
            <a:r>
              <a:rPr lang="en-US" b="1" dirty="0" smtClean="0"/>
              <a:t>*</a:t>
            </a:r>
            <a:r>
              <a:rPr lang="en-US" b="1" dirty="0"/>
              <a:t>Only required for FAR Part 15*</a:t>
            </a:r>
            <a:endParaRPr b="1" dirty="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Confidence Ratings provide greater </a:t>
            </a:r>
            <a:r>
              <a:rPr lang="en-US" u="sng" dirty="0"/>
              <a:t>flexibility</a:t>
            </a:r>
            <a:r>
              <a:rPr lang="en-US" dirty="0"/>
              <a:t> and help </a:t>
            </a:r>
            <a:r>
              <a:rPr lang="en-US" u="sng" dirty="0"/>
              <a:t>streamline </a:t>
            </a:r>
            <a:r>
              <a:rPr lang="en-US" u="sng" dirty="0" smtClean="0"/>
              <a:t>documentation</a:t>
            </a:r>
            <a:endParaRPr dirty="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They give us a holistic sense that we have the most confidence in an </a:t>
            </a:r>
            <a:r>
              <a:rPr lang="en-US" dirty="0" smtClean="0"/>
              <a:t>Offeror</a:t>
            </a:r>
            <a:endParaRPr dirty="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Not required to document strengths, deficiencies, significant weaknesses, and </a:t>
            </a:r>
            <a:r>
              <a:rPr lang="en-US" dirty="0" smtClean="0"/>
              <a:t>risks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4138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f2673f14ef_0_45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Confidence Ratings Descriptions</a:t>
            </a:r>
            <a:endParaRPr/>
          </a:p>
        </p:txBody>
      </p:sp>
      <p:sp>
        <p:nvSpPr>
          <p:cNvPr id="254" name="Google Shape;254;gf2673f14ef_0_45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7933800" cy="49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79" y="1586975"/>
            <a:ext cx="8394944" cy="439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5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f2673f14ef_0_39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On-the-Spot Consensus Evaluation</a:t>
            </a:r>
            <a:endParaRPr dirty="0"/>
          </a:p>
        </p:txBody>
      </p:sp>
      <p:sp>
        <p:nvSpPr>
          <p:cNvPr id="233" name="Google Shape;233;gf2673f14ef_0_39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7933800" cy="49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The evaluation team reads the proposal (or attends </a:t>
            </a:r>
            <a:r>
              <a:rPr lang="en-US" dirty="0" smtClean="0"/>
              <a:t>the </a:t>
            </a:r>
            <a:r>
              <a:rPr lang="en-US" dirty="0"/>
              <a:t>oral presentation) and then, as a group, </a:t>
            </a:r>
            <a:r>
              <a:rPr lang="en-US" dirty="0" smtClean="0"/>
              <a:t>evaluates </a:t>
            </a:r>
            <a:r>
              <a:rPr lang="en-US" dirty="0"/>
              <a:t>the proposal and immediately documents </a:t>
            </a:r>
            <a:r>
              <a:rPr lang="en-US" dirty="0" smtClean="0"/>
              <a:t>the </a:t>
            </a:r>
            <a:r>
              <a:rPr lang="en-US" dirty="0"/>
              <a:t>evaluation decision in real time before starting </a:t>
            </a:r>
            <a:r>
              <a:rPr lang="en-US" dirty="0" smtClean="0"/>
              <a:t>the </a:t>
            </a:r>
            <a:r>
              <a:rPr lang="en-US" dirty="0"/>
              <a:t>evaluation of the next </a:t>
            </a:r>
            <a:r>
              <a:rPr lang="en-US" dirty="0" smtClean="0"/>
              <a:t>proposal</a:t>
            </a:r>
          </a:p>
          <a:p>
            <a:pPr lvl="0"/>
            <a:endParaRPr lang="en-US" sz="800" dirty="0" smtClean="0"/>
          </a:p>
          <a:p>
            <a:pPr lvl="0"/>
            <a:r>
              <a:rPr lang="en-US" dirty="0" smtClean="0"/>
              <a:t>Document </a:t>
            </a:r>
            <a:r>
              <a:rPr lang="en-US" dirty="0"/>
              <a:t>the decision, not the </a:t>
            </a:r>
            <a:r>
              <a:rPr lang="en-US" dirty="0" smtClean="0"/>
              <a:t>deliberations</a:t>
            </a:r>
          </a:p>
          <a:p>
            <a:pPr lvl="0"/>
            <a:endParaRPr lang="en-US" sz="800" dirty="0" smtClean="0"/>
          </a:p>
          <a:p>
            <a:pPr lvl="0"/>
            <a:r>
              <a:rPr lang="en-US" dirty="0" smtClean="0"/>
              <a:t>Evaluate </a:t>
            </a:r>
            <a:r>
              <a:rPr lang="en-US" dirty="0"/>
              <a:t>and arrive at consensus, and </a:t>
            </a:r>
            <a:r>
              <a:rPr lang="en-US" dirty="0" smtClean="0"/>
              <a:t>then document </a:t>
            </a:r>
            <a:r>
              <a:rPr lang="en-US" dirty="0"/>
              <a:t>the rationale for the </a:t>
            </a:r>
            <a:r>
              <a:rPr lang="en-US" dirty="0" smtClean="0"/>
              <a:t>decision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19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. Title Slide">
  <a:themeElements>
    <a:clrScheme name="PTT 1">
      <a:dk1>
        <a:srgbClr val="0B4596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070C0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3. Content Slide - no icon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14997</TotalTime>
  <Words>694</Words>
  <Application>Microsoft Office PowerPoint</Application>
  <PresentationFormat>On-screen Show (4:3)</PresentationFormat>
  <Paragraphs>126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Times New Roman</vt:lpstr>
      <vt:lpstr>1. Title Slide</vt:lpstr>
      <vt:lpstr>1_3. Content Slide - no icon</vt:lpstr>
      <vt:lpstr>PowerPoint Presentation</vt:lpstr>
      <vt:lpstr>What Does “Innovation” Mean?</vt:lpstr>
      <vt:lpstr>Meeting Demands</vt:lpstr>
      <vt:lpstr>Best Mediums for Innovation</vt:lpstr>
      <vt:lpstr>Commonly Used Techniques</vt:lpstr>
      <vt:lpstr>Oral Presentations</vt:lpstr>
      <vt:lpstr>Confidence Ratings </vt:lpstr>
      <vt:lpstr>Confidence Ratings Descriptions</vt:lpstr>
      <vt:lpstr>On-the-Spot Consensus Evaluation</vt:lpstr>
      <vt:lpstr>Advisory Down-Select</vt:lpstr>
      <vt:lpstr>Highest Technically Rated Offeror with Reasonable Price (HTRO-RP)</vt:lpstr>
      <vt:lpstr>More Techniques!</vt:lpstr>
      <vt:lpstr>Resources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Jacqui.Fenner</dc:creator>
  <cp:lastModifiedBy>Builder</cp:lastModifiedBy>
  <cp:revision>87</cp:revision>
  <dcterms:created xsi:type="dcterms:W3CDTF">2016-09-21T16:38:36Z</dcterms:created>
  <dcterms:modified xsi:type="dcterms:W3CDTF">2022-02-24T19:06:27Z</dcterms:modified>
  <cp:contentStatus/>
</cp:coreProperties>
</file>